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5"/>
  </p:notesMasterIdLst>
  <p:sldIdLst>
    <p:sldId id="310" r:id="rId2"/>
    <p:sldId id="344" r:id="rId3"/>
    <p:sldId id="343" r:id="rId4"/>
    <p:sldId id="333" r:id="rId5"/>
    <p:sldId id="325" r:id="rId6"/>
    <p:sldId id="338" r:id="rId7"/>
    <p:sldId id="339" r:id="rId8"/>
    <p:sldId id="354" r:id="rId9"/>
    <p:sldId id="340" r:id="rId10"/>
    <p:sldId id="341" r:id="rId11"/>
    <p:sldId id="355" r:id="rId12"/>
    <p:sldId id="347" r:id="rId13"/>
    <p:sldId id="352" r:id="rId14"/>
    <p:sldId id="356" r:id="rId15"/>
    <p:sldId id="348" r:id="rId16"/>
    <p:sldId id="349" r:id="rId17"/>
    <p:sldId id="350" r:id="rId18"/>
    <p:sldId id="353" r:id="rId19"/>
    <p:sldId id="320" r:id="rId20"/>
    <p:sldId id="327" r:id="rId21"/>
    <p:sldId id="329" r:id="rId22"/>
    <p:sldId id="326" r:id="rId23"/>
    <p:sldId id="342" r:id="rId24"/>
  </p:sldIdLst>
  <p:sldSz cx="9144000" cy="5143500" type="screen16x9"/>
  <p:notesSz cx="6858000" cy="9144000"/>
  <p:embeddedFontLst>
    <p:embeddedFont>
      <p:font typeface="Amasis MT Pro Light" panose="02040304050005020304" pitchFamily="18" charset="0"/>
      <p:regular r:id="rId26"/>
      <p:italic r:id="rId27"/>
    </p:embeddedFont>
    <p:embeddedFont>
      <p:font typeface="DM Sans" pitchFamily="2" charset="0"/>
      <p:regular r:id="rId28"/>
      <p:bold r:id="rId29"/>
      <p:italic r:id="rId30"/>
      <p:boldItalic r:id="rId31"/>
    </p:embeddedFont>
    <p:embeddedFont>
      <p:font typeface="DM Serif Display"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600"/>
    <a:srgbClr val="1332FF"/>
    <a:srgbClr val="6BA42C"/>
    <a:srgbClr val="FFCC66"/>
    <a:srgbClr val="99CCFF"/>
    <a:srgbClr val="F84A4A"/>
    <a:srgbClr val="FFFF85"/>
    <a:srgbClr val="FF9393"/>
    <a:srgbClr val="FF8F8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37" autoAdjust="0"/>
    <p:restoredTop sz="93447" autoAdjust="0"/>
  </p:normalViewPr>
  <p:slideViewPr>
    <p:cSldViewPr snapToGrid="0">
      <p:cViewPr varScale="1">
        <p:scale>
          <a:sx n="79" d="100"/>
          <a:sy n="79" d="100"/>
        </p:scale>
        <p:origin x="868" y="64"/>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35359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dirty="0"/>
              <a:t>Gliederung: Schlagwörter mit kurzer Erläuterung. Was wurde gemacht</a:t>
            </a:r>
          </a:p>
          <a:p>
            <a:endParaRPr lang="de-DE" dirty="0"/>
          </a:p>
        </p:txBody>
      </p:sp>
    </p:spTree>
    <p:extLst>
      <p:ext uri="{BB962C8B-B14F-4D97-AF65-F5344CB8AC3E}">
        <p14:creationId xmlns:p14="http://schemas.microsoft.com/office/powerpoint/2010/main" val="3711978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Transition via ELAV1 </a:t>
            </a:r>
            <a:r>
              <a:rPr lang="de-DE" dirty="0" err="1"/>
              <a:t>as</a:t>
            </a:r>
            <a:r>
              <a:rPr lang="de-DE" dirty="0"/>
              <a:t> an </a:t>
            </a:r>
            <a:r>
              <a:rPr lang="de-DE" dirty="0" err="1"/>
              <a:t>example</a:t>
            </a:r>
            <a:r>
              <a:rPr lang="de-DE" dirty="0"/>
              <a:t> </a:t>
            </a:r>
          </a:p>
        </p:txBody>
      </p:sp>
    </p:spTree>
    <p:extLst>
      <p:ext uri="{BB962C8B-B14F-4D97-AF65-F5344CB8AC3E}">
        <p14:creationId xmlns:p14="http://schemas.microsoft.com/office/powerpoint/2010/main" val="2185038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700813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32280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2556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6947046"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6947046"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6947046"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Selection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6" name="Grafik 5">
            <a:extLst>
              <a:ext uri="{FF2B5EF4-FFF2-40B4-BE49-F238E27FC236}">
                <a16:creationId xmlns:a16="http://schemas.microsoft.com/office/drawing/2014/main" id="{F622B95C-A35C-776E-8391-578C882A170F}"/>
              </a:ext>
            </a:extLst>
          </p:cNvPr>
          <p:cNvPicPr>
            <a:picLocks noChangeAspect="1"/>
          </p:cNvPicPr>
          <p:nvPr/>
        </p:nvPicPr>
        <p:blipFill>
          <a:blip r:embed="rId3"/>
          <a:stretch>
            <a:fillRect/>
          </a:stretch>
        </p:blipFill>
        <p:spPr>
          <a:xfrm>
            <a:off x="4799740" y="1569720"/>
            <a:ext cx="4162368" cy="2571749"/>
          </a:xfrm>
          <a:prstGeom prst="rect">
            <a:avLst/>
          </a:prstGeom>
        </p:spPr>
      </p:pic>
      <p:pic>
        <p:nvPicPr>
          <p:cNvPr id="8" name="Grafik 7">
            <a:extLst>
              <a:ext uri="{FF2B5EF4-FFF2-40B4-BE49-F238E27FC236}">
                <a16:creationId xmlns:a16="http://schemas.microsoft.com/office/drawing/2014/main" id="{33C0DC40-868F-3559-23E2-3A6F4AFD0094}"/>
              </a:ext>
            </a:extLst>
          </p:cNvPr>
          <p:cNvPicPr>
            <a:picLocks noChangeAspect="1"/>
          </p:cNvPicPr>
          <p:nvPr/>
        </p:nvPicPr>
        <p:blipFill>
          <a:blip r:embed="rId4"/>
          <a:stretch>
            <a:fillRect/>
          </a:stretch>
        </p:blipFill>
        <p:spPr>
          <a:xfrm>
            <a:off x="124180" y="1569720"/>
            <a:ext cx="4162367" cy="2571748"/>
          </a:xfrm>
          <a:prstGeom prst="rect">
            <a:avLst/>
          </a:prstGeom>
        </p:spPr>
      </p:pic>
      <p:cxnSp>
        <p:nvCxnSpPr>
          <p:cNvPr id="10" name="Gerader Verbinder 9">
            <a:extLst>
              <a:ext uri="{FF2B5EF4-FFF2-40B4-BE49-F238E27FC236}">
                <a16:creationId xmlns:a16="http://schemas.microsoft.com/office/drawing/2014/main" id="{0B74017D-6496-57F7-0D88-B3F10546533D}"/>
              </a:ext>
            </a:extLst>
          </p:cNvPr>
          <p:cNvCxnSpPr/>
          <p:nvPr/>
        </p:nvCxnSpPr>
        <p:spPr>
          <a:xfrm>
            <a:off x="4609818"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11F190-6CA8-1FF4-B7D9-5264936846C1}"/>
              </a:ext>
            </a:extLst>
          </p:cNvPr>
          <p:cNvSpPr txBox="1"/>
          <p:nvPr/>
        </p:nvSpPr>
        <p:spPr>
          <a:xfrm>
            <a:off x="296899" y="1102727"/>
            <a:ext cx="1021080" cy="338554"/>
          </a:xfrm>
          <a:prstGeom prst="rect">
            <a:avLst/>
          </a:prstGeom>
          <a:noFill/>
        </p:spPr>
        <p:txBody>
          <a:bodyPr wrap="square" rtlCol="0">
            <a:spAutoFit/>
          </a:bodyPr>
          <a:lstStyle/>
          <a:p>
            <a:r>
              <a:rPr lang="de-DE" sz="1600" b="1" dirty="0">
                <a:latin typeface="DM Sans" pitchFamily="2" charset="0"/>
              </a:rPr>
              <a:t>R-</a:t>
            </a:r>
            <a:r>
              <a:rPr lang="de-DE" sz="1600" b="1" dirty="0" err="1">
                <a:latin typeface="DM Sans" pitchFamily="2" charset="0"/>
              </a:rPr>
              <a:t>DeeP</a:t>
            </a:r>
            <a:r>
              <a:rPr lang="de-DE" sz="1600" b="1" dirty="0">
                <a:latin typeface="DM Sans" pitchFamily="2" charset="0"/>
              </a:rPr>
              <a:t>:</a:t>
            </a:r>
          </a:p>
        </p:txBody>
      </p:sp>
      <p:sp>
        <p:nvSpPr>
          <p:cNvPr id="12" name="Textfeld 11">
            <a:extLst>
              <a:ext uri="{FF2B5EF4-FFF2-40B4-BE49-F238E27FC236}">
                <a16:creationId xmlns:a16="http://schemas.microsoft.com/office/drawing/2014/main" id="{1A363FB8-F058-2AA8-024D-B0B495531024}"/>
              </a:ext>
            </a:extLst>
          </p:cNvPr>
          <p:cNvSpPr txBox="1"/>
          <p:nvPr/>
        </p:nvSpPr>
        <p:spPr>
          <a:xfrm>
            <a:off x="4960338" y="1102727"/>
            <a:ext cx="1520187" cy="338554"/>
          </a:xfrm>
          <a:prstGeom prst="rect">
            <a:avLst/>
          </a:prstGeom>
          <a:noFill/>
        </p:spPr>
        <p:txBody>
          <a:bodyPr wrap="square" rtlCol="0">
            <a:spAutoFit/>
          </a:bodyPr>
          <a:lstStyle/>
          <a:p>
            <a:r>
              <a:rPr lang="de-DE" sz="1600" b="1" dirty="0">
                <a:latin typeface="DM Sans" pitchFamily="2" charset="0"/>
              </a:rPr>
              <a:t>Non R-</a:t>
            </a:r>
            <a:r>
              <a:rPr lang="de-DE" sz="1600" b="1" dirty="0" err="1">
                <a:latin typeface="DM Sans" pitchFamily="2" charset="0"/>
              </a:rPr>
              <a:t>DeeP</a:t>
            </a:r>
            <a:r>
              <a:rPr lang="de-DE" sz="1600" b="1" dirty="0">
                <a:latin typeface="DM Sans" pitchFamily="2" charset="0"/>
              </a:rPr>
              <a:t>:</a:t>
            </a:r>
          </a:p>
        </p:txBody>
      </p:sp>
      <p:sp>
        <p:nvSpPr>
          <p:cNvPr id="3" name="Textfeld 2">
            <a:extLst>
              <a:ext uri="{FF2B5EF4-FFF2-40B4-BE49-F238E27FC236}">
                <a16:creationId xmlns:a16="http://schemas.microsoft.com/office/drawing/2014/main" id="{0386D917-30AE-FED9-5A77-A56533E1FA88}"/>
              </a:ext>
            </a:extLst>
          </p:cNvPr>
          <p:cNvSpPr txBox="1"/>
          <p:nvPr/>
        </p:nvSpPr>
        <p:spPr>
          <a:xfrm>
            <a:off x="341619" y="4648045"/>
            <a:ext cx="977230" cy="307777"/>
          </a:xfrm>
          <a:prstGeom prst="rect">
            <a:avLst/>
          </a:prstGeom>
          <a:noFill/>
        </p:spPr>
        <p:txBody>
          <a:bodyPr wrap="square" rtlCol="0">
            <a:spAutoFit/>
          </a:bodyPr>
          <a:lstStyle/>
          <a:p>
            <a:r>
              <a:rPr lang="en-US" sz="1400" dirty="0">
                <a:solidFill>
                  <a:srgbClr val="1332FF"/>
                </a:solidFill>
              </a:rPr>
              <a:t>■ </a:t>
            </a:r>
            <a:r>
              <a:rPr lang="en-US" sz="1400" dirty="0">
                <a:solidFill>
                  <a:schemeClr val="bg1"/>
                </a:solidFill>
                <a:latin typeface="DM Sans" pitchFamily="2" charset="0"/>
              </a:rPr>
              <a:t>control</a:t>
            </a:r>
            <a:endParaRPr lang="de-DE" dirty="0">
              <a:solidFill>
                <a:schemeClr val="bg1"/>
              </a:solidFill>
              <a:latin typeface="DM Sans" pitchFamily="2" charset="0"/>
            </a:endParaRPr>
          </a:p>
        </p:txBody>
      </p:sp>
      <p:sp>
        <p:nvSpPr>
          <p:cNvPr id="9" name="Textfeld 8">
            <a:extLst>
              <a:ext uri="{FF2B5EF4-FFF2-40B4-BE49-F238E27FC236}">
                <a16:creationId xmlns:a16="http://schemas.microsoft.com/office/drawing/2014/main" id="{1AE8A9EC-D54A-36CF-5026-E39AFA02EED3}"/>
              </a:ext>
            </a:extLst>
          </p:cNvPr>
          <p:cNvSpPr txBox="1"/>
          <p:nvPr/>
        </p:nvSpPr>
        <p:spPr>
          <a:xfrm>
            <a:off x="1318849" y="4648044"/>
            <a:ext cx="977230" cy="307777"/>
          </a:xfrm>
          <a:prstGeom prst="rect">
            <a:avLst/>
          </a:prstGeom>
          <a:noFill/>
        </p:spPr>
        <p:txBody>
          <a:bodyPr wrap="square" rtlCol="0">
            <a:spAutoFit/>
          </a:bodyPr>
          <a:lstStyle/>
          <a:p>
            <a:r>
              <a:rPr lang="en-US" sz="1400" dirty="0">
                <a:solidFill>
                  <a:srgbClr val="FF1600"/>
                </a:solidFill>
              </a:rPr>
              <a:t>■</a:t>
            </a:r>
            <a:r>
              <a:rPr lang="en-US" sz="1400" dirty="0">
                <a:solidFill>
                  <a:srgbClr val="1332FF"/>
                </a:solidFill>
              </a:rPr>
              <a:t> </a:t>
            </a:r>
            <a:r>
              <a:rPr lang="en-US" sz="1400" dirty="0">
                <a:solidFill>
                  <a:schemeClr val="bg1"/>
                </a:solidFill>
                <a:latin typeface="DM Sans" pitchFamily="2" charset="0"/>
              </a:rPr>
              <a:t>RNase</a:t>
            </a:r>
            <a:endParaRPr lang="de-DE" dirty="0">
              <a:solidFill>
                <a:schemeClr val="bg1"/>
              </a:solidFill>
              <a:latin typeface="DM Sans" pitchFamily="2" charset="0"/>
            </a:endParaRPr>
          </a:p>
        </p:txBody>
      </p:sp>
    </p:spTree>
    <p:extLst>
      <p:ext uri="{BB962C8B-B14F-4D97-AF65-F5344CB8AC3E}">
        <p14:creationId xmlns:p14="http://schemas.microsoft.com/office/powerpoint/2010/main" val="340892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br>
              <a:rPr lang="de-DE" sz="2400" b="1" dirty="0">
                <a:solidFill>
                  <a:schemeClr val="bg1"/>
                </a:solidFill>
                <a:latin typeface="DM Sans" pitchFamily="2" charset="0"/>
                <a:cs typeface="Calibri Light" panose="020F0302020204030204" pitchFamily="34" charset="0"/>
              </a:rPr>
            </a:br>
            <a:r>
              <a:rPr lang="de-DE" sz="2400" b="1" dirty="0">
                <a:solidFill>
                  <a:schemeClr val="bg1"/>
                </a:solidFill>
                <a:latin typeface="DM Sans" pitchFamily="2" charset="0"/>
                <a:cs typeface="Calibri Light" panose="020F0302020204030204" pitchFamily="34" charset="0"/>
              </a:rPr>
              <a:t>Analysis</a:t>
            </a:r>
          </a:p>
          <a:p>
            <a:pPr>
              <a:lnSpc>
                <a:spcPct val="150000"/>
              </a:lnSpc>
            </a:pPr>
            <a:r>
              <a:rPr lang="en-US" sz="1800" b="1" dirty="0">
                <a:solidFill>
                  <a:schemeClr val="bg1"/>
                </a:solidFill>
                <a:latin typeface="DM Sans" pitchFamily="2" charset="0"/>
                <a:cs typeface="Calibri Light" panose="020F0302020204030204" pitchFamily="34" charset="0"/>
              </a:rPr>
              <a:t>-    PCA and UMAP </a:t>
            </a:r>
          </a:p>
          <a:p>
            <a:r>
              <a:rPr lang="en-US" sz="1800" b="1" dirty="0">
                <a:solidFill>
                  <a:schemeClr val="bg1"/>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63934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Demension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Analysis - PCA and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Follow-</a:t>
            </a:r>
            <a:r>
              <a:rPr lang="de-DE" sz="2400" b="1" dirty="0" err="1">
                <a:latin typeface="DM Sans" pitchFamily="2" charset="0"/>
                <a:cs typeface="Calibri Light" panose="020F0302020204030204" pitchFamily="34" charset="0"/>
              </a:rPr>
              <a:t>up</a:t>
            </a:r>
            <a:r>
              <a:rPr lang="de-DE" sz="2400" b="1" dirty="0">
                <a:latin typeface="DM Sans" pitchFamily="2" charset="0"/>
                <a:cs typeface="Calibri Light" panose="020F0302020204030204" pitchFamily="34" charset="0"/>
              </a:rPr>
              <a:t> Analysis: Distribution </a:t>
            </a:r>
            <a:r>
              <a:rPr lang="de-DE" sz="2400" b="1" dirty="0" err="1">
                <a:latin typeface="DM Sans" pitchFamily="2" charset="0"/>
                <a:cs typeface="Calibri Light" panose="020F0302020204030204" pitchFamily="34" charset="0"/>
              </a:rPr>
              <a:t>of</a:t>
            </a:r>
            <a:r>
              <a:rPr lang="de-DE" sz="2400" b="1" dirty="0">
                <a:latin typeface="DM Sans" pitchFamily="2" charset="0"/>
                <a:cs typeface="Calibri Light" panose="020F0302020204030204" pitchFamily="34" charset="0"/>
              </a:rPr>
              <a:t> Shifting </a:t>
            </a:r>
            <a:r>
              <a:rPr lang="de-DE" sz="2400" b="1" dirty="0" err="1">
                <a:latin typeface="DM Sans" pitchFamily="2" charset="0"/>
                <a:cs typeface="Calibri Light" panose="020F0302020204030204" pitchFamily="34" charset="0"/>
              </a:rPr>
              <a:t>Behaviour</a:t>
            </a:r>
            <a:endParaRPr lang="de-DE" sz="2400" b="1" dirty="0">
              <a:latin typeface="DM Sans" pitchFamily="2" charset="0"/>
              <a:cs typeface="Calibri Light" panose="020F0302020204030204" pitchFamily="34" charset="0"/>
            </a:endParaRPr>
          </a:p>
        </p:txBody>
      </p:sp>
      <p:pic>
        <p:nvPicPr>
          <p:cNvPr id="8" name="Grafik 7">
            <a:extLst>
              <a:ext uri="{FF2B5EF4-FFF2-40B4-BE49-F238E27FC236}">
                <a16:creationId xmlns:a16="http://schemas.microsoft.com/office/drawing/2014/main" id="{58A94893-CD70-94E4-BE14-7B64C3F7B74F}"/>
              </a:ext>
            </a:extLst>
          </p:cNvPr>
          <p:cNvPicPr>
            <a:picLocks noChangeAspect="1"/>
          </p:cNvPicPr>
          <p:nvPr/>
        </p:nvPicPr>
        <p:blipFill>
          <a:blip r:embed="rId2"/>
          <a:stretch>
            <a:fillRect/>
          </a:stretch>
        </p:blipFill>
        <p:spPr>
          <a:xfrm>
            <a:off x="1541616" y="889989"/>
            <a:ext cx="6060767" cy="3741657"/>
          </a:xfrm>
          <a:prstGeom prst="rect">
            <a:avLst/>
          </a:prstGeom>
        </p:spPr>
      </p:pic>
    </p:spTree>
    <p:extLst>
      <p:ext uri="{BB962C8B-B14F-4D97-AF65-F5344CB8AC3E}">
        <p14:creationId xmlns:p14="http://schemas.microsoft.com/office/powerpoint/2010/main" val="253813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49450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Real Shift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Absolute Shift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54102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With</a:t>
            </a:r>
            <a:r>
              <a:rPr lang="de-DE" sz="2400" b="1" dirty="0">
                <a:latin typeface="DM Sans" pitchFamily="2" charset="0"/>
                <a:cs typeface="Calibri Light" panose="020F0302020204030204" pitchFamily="34" charset="0"/>
              </a:rPr>
              <a:t> Given Databases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162" y="346732"/>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801872"/>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6739445" y="1239598"/>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460400" y="1546883"/>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588906" y="1239597"/>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572000" y="2817740"/>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2" name="Textfeld 1">
            <a:extLst>
              <a:ext uri="{FF2B5EF4-FFF2-40B4-BE49-F238E27FC236}">
                <a16:creationId xmlns:a16="http://schemas.microsoft.com/office/drawing/2014/main" id="{9D9A0AA2-45B6-777D-0801-39C933F219A0}"/>
              </a:ext>
            </a:extLst>
          </p:cNvPr>
          <p:cNvSpPr txBox="1"/>
          <p:nvPr/>
        </p:nvSpPr>
        <p:spPr>
          <a:xfrm>
            <a:off x="467392" y="1301405"/>
            <a:ext cx="1575020" cy="338554"/>
          </a:xfrm>
          <a:prstGeom prst="rect">
            <a:avLst/>
          </a:prstGeom>
          <a:noFill/>
        </p:spPr>
        <p:txBody>
          <a:bodyPr wrap="square" rtlCol="0">
            <a:spAutoFit/>
          </a:bodyPr>
          <a:lstStyle/>
          <a:p>
            <a:r>
              <a:rPr lang="de-DE" sz="1600" b="1" dirty="0" err="1">
                <a:latin typeface="DM Sans" pitchFamily="2" charset="0"/>
              </a:rPr>
              <a:t>Our</a:t>
            </a:r>
            <a:r>
              <a:rPr lang="de-DE" sz="1600" b="1" dirty="0">
                <a:latin typeface="DM Sans" pitchFamily="2" charset="0"/>
              </a:rPr>
              <a:t> results:</a:t>
            </a:r>
          </a:p>
        </p:txBody>
      </p:sp>
      <p:sp>
        <p:nvSpPr>
          <p:cNvPr id="10" name="Textfeld 9">
            <a:extLst>
              <a:ext uri="{FF2B5EF4-FFF2-40B4-BE49-F238E27FC236}">
                <a16:creationId xmlns:a16="http://schemas.microsoft.com/office/drawing/2014/main" id="{A5BB0ED3-6C87-9871-11B2-EBC4BA0DC975}"/>
              </a:ext>
            </a:extLst>
          </p:cNvPr>
          <p:cNvSpPr txBox="1"/>
          <p:nvPr/>
        </p:nvSpPr>
        <p:spPr>
          <a:xfrm>
            <a:off x="7858045" y="1139324"/>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91 (FP) </a:t>
            </a:r>
          </a:p>
        </p:txBody>
      </p:sp>
      <p:sp>
        <p:nvSpPr>
          <p:cNvPr id="11" name="Textfeld 10">
            <a:extLst>
              <a:ext uri="{FF2B5EF4-FFF2-40B4-BE49-F238E27FC236}">
                <a16:creationId xmlns:a16="http://schemas.microsoft.com/office/drawing/2014/main" id="{8271CDB0-6CD9-266B-D39E-D77A992D11AE}"/>
              </a:ext>
            </a:extLst>
          </p:cNvPr>
          <p:cNvSpPr txBox="1"/>
          <p:nvPr/>
        </p:nvSpPr>
        <p:spPr>
          <a:xfrm>
            <a:off x="7858044" y="1366555"/>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562 (TP) </a:t>
            </a:r>
          </a:p>
        </p:txBody>
      </p:sp>
      <p:sp>
        <p:nvSpPr>
          <p:cNvPr id="12" name="Textfeld 11">
            <a:extLst>
              <a:ext uri="{FF2B5EF4-FFF2-40B4-BE49-F238E27FC236}">
                <a16:creationId xmlns:a16="http://schemas.microsoft.com/office/drawing/2014/main" id="{4B422735-4F7F-012F-EE74-D7293CA2E668}"/>
              </a:ext>
            </a:extLst>
          </p:cNvPr>
          <p:cNvSpPr txBox="1"/>
          <p:nvPr/>
        </p:nvSpPr>
        <p:spPr>
          <a:xfrm>
            <a:off x="7858043" y="1974838"/>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2460 (TN) </a:t>
            </a:r>
          </a:p>
        </p:txBody>
      </p:sp>
      <p:sp>
        <p:nvSpPr>
          <p:cNvPr id="16" name="Textfeld 15">
            <a:extLst>
              <a:ext uri="{FF2B5EF4-FFF2-40B4-BE49-F238E27FC236}">
                <a16:creationId xmlns:a16="http://schemas.microsoft.com/office/drawing/2014/main" id="{34705F9B-F495-EC99-9A67-3A6A4364537C}"/>
              </a:ext>
            </a:extLst>
          </p:cNvPr>
          <p:cNvSpPr txBox="1"/>
          <p:nvPr/>
        </p:nvSpPr>
        <p:spPr>
          <a:xfrm>
            <a:off x="7895530" y="3465614"/>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3691 (FN) </a:t>
            </a:r>
          </a:p>
        </p:txBody>
      </p:sp>
      <p:sp>
        <p:nvSpPr>
          <p:cNvPr id="17" name="Textfeld 16">
            <a:extLst>
              <a:ext uri="{FF2B5EF4-FFF2-40B4-BE49-F238E27FC236}">
                <a16:creationId xmlns:a16="http://schemas.microsoft.com/office/drawing/2014/main" id="{5AE79AEA-D82F-1200-1358-1A2C194E6788}"/>
              </a:ext>
            </a:extLst>
          </p:cNvPr>
          <p:cNvSpPr txBox="1"/>
          <p:nvPr/>
        </p:nvSpPr>
        <p:spPr>
          <a:xfrm>
            <a:off x="467392" y="3640870"/>
            <a:ext cx="1641258" cy="338554"/>
          </a:xfrm>
          <a:prstGeom prst="rect">
            <a:avLst/>
          </a:prstGeom>
          <a:noFill/>
        </p:spPr>
        <p:txBody>
          <a:bodyPr wrap="square" rtlCol="0">
            <a:spAutoFit/>
          </a:bodyPr>
          <a:lstStyle/>
          <a:p>
            <a:r>
              <a:rPr lang="de-DE" sz="1600" b="1" dirty="0">
                <a:latin typeface="DM Sans" pitchFamily="2" charset="0"/>
                <a:cs typeface="Calibri Light" panose="020F0302020204030204" pitchFamily="34" charset="0"/>
              </a:rPr>
              <a:t>Recall: 12.4% </a:t>
            </a:r>
          </a:p>
        </p:txBody>
      </p:sp>
      <p:sp>
        <p:nvSpPr>
          <p:cNvPr id="18" name="Textfeld 17">
            <a:extLst>
              <a:ext uri="{FF2B5EF4-FFF2-40B4-BE49-F238E27FC236}">
                <a16:creationId xmlns:a16="http://schemas.microsoft.com/office/drawing/2014/main" id="{EDF67EE2-0A78-28F6-A421-966F76992EC8}"/>
              </a:ext>
            </a:extLst>
          </p:cNvPr>
          <p:cNvSpPr txBox="1"/>
          <p:nvPr/>
        </p:nvSpPr>
        <p:spPr>
          <a:xfrm>
            <a:off x="467392" y="3979424"/>
            <a:ext cx="2141382" cy="338554"/>
          </a:xfrm>
          <a:prstGeom prst="rect">
            <a:avLst/>
          </a:prstGeom>
          <a:noFill/>
        </p:spPr>
        <p:txBody>
          <a:bodyPr wrap="square" rtlCol="0">
            <a:spAutoFit/>
          </a:bodyPr>
          <a:lstStyle>
            <a:defPPr marR="0" lvl="0" algn="l" rtl="0">
              <a:lnSpc>
                <a:spcPct val="100000"/>
              </a:lnSpc>
              <a:spcBef>
                <a:spcPts val="0"/>
              </a:spcBef>
              <a:spcAft>
                <a:spcPts val="0"/>
              </a:spcAft>
            </a:defPPr>
            <a:lvl1pPr>
              <a:defRPr sz="1600" b="1">
                <a:latin typeface="DM Sans" pitchFamily="2" charset="0"/>
                <a:cs typeface="Calibri Light" panose="020F0302020204030204" pitchFamily="34" charset="0"/>
              </a:defRPr>
            </a:lvl1pPr>
          </a:lstStyle>
          <a:p>
            <a:r>
              <a:rPr lang="de-DE" dirty="0"/>
              <a:t>Precision: 86.1% </a:t>
            </a:r>
          </a:p>
        </p:txBody>
      </p:sp>
    </p:spTree>
    <p:extLst>
      <p:ext uri="{BB962C8B-B14F-4D97-AF65-F5344CB8AC3E}">
        <p14:creationId xmlns:p14="http://schemas.microsoft.com/office/powerpoint/2010/main" val="980286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0567D83-8C20-20FE-D236-CBEF4162E4CF}"/>
              </a:ext>
            </a:extLst>
          </p:cNvPr>
          <p:cNvSpPr txBox="1"/>
          <p:nvPr/>
        </p:nvSpPr>
        <p:spPr>
          <a:xfrm>
            <a:off x="342900" y="342900"/>
            <a:ext cx="54102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Discussion</a:t>
            </a:r>
            <a:r>
              <a:rPr lang="de-DE" sz="2400" b="1" dirty="0">
                <a:latin typeface="DM Sans" pitchFamily="2" charset="0"/>
                <a:cs typeface="Calibri Light" panose="020F0302020204030204" pitchFamily="34" charset="0"/>
              </a:rPr>
              <a:t> / </a:t>
            </a:r>
            <a:r>
              <a:rPr lang="de-DE" sz="2400" b="1" dirty="0" err="1">
                <a:latin typeface="DM Sans" pitchFamily="2" charset="0"/>
                <a:cs typeface="Calibri Light" panose="020F0302020204030204" pitchFamily="34" charset="0"/>
              </a:rPr>
              <a:t>Conclusion</a:t>
            </a:r>
            <a:r>
              <a:rPr lang="de-DE" sz="2400" b="1" dirty="0">
                <a:latin typeface="DM Sans" pitchFamily="2" charset="0"/>
                <a:cs typeface="Calibri Light" panose="020F0302020204030204" pitchFamily="34" charset="0"/>
              </a:rPr>
              <a:t> </a:t>
            </a:r>
          </a:p>
        </p:txBody>
      </p:sp>
      <p:cxnSp>
        <p:nvCxnSpPr>
          <p:cNvPr id="4" name="Gerader Verbinder 3">
            <a:extLst>
              <a:ext uri="{FF2B5EF4-FFF2-40B4-BE49-F238E27FC236}">
                <a16:creationId xmlns:a16="http://schemas.microsoft.com/office/drawing/2014/main" id="{4743A312-70BA-B42D-B228-C99AD67DFEA0}"/>
              </a:ext>
            </a:extLst>
          </p:cNvPr>
          <p:cNvCxnSpPr/>
          <p:nvPr/>
        </p:nvCxnSpPr>
        <p:spPr>
          <a:xfrm>
            <a:off x="4609818"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A455D7FD-0064-88A6-E525-43688D75E863}"/>
              </a:ext>
            </a:extLst>
          </p:cNvPr>
          <p:cNvSpPr txBox="1"/>
          <p:nvPr/>
        </p:nvSpPr>
        <p:spPr>
          <a:xfrm>
            <a:off x="774935" y="1467832"/>
            <a:ext cx="3578083" cy="2554545"/>
          </a:xfrm>
          <a:prstGeom prst="rect">
            <a:avLst/>
          </a:prstGeom>
          <a:noFill/>
        </p:spPr>
        <p:txBody>
          <a:bodyPr wrap="square" rtlCol="0">
            <a:spAutoFit/>
          </a:bodyPr>
          <a:lstStyle/>
          <a:p>
            <a:pPr marL="285750" indent="-285750">
              <a:buFont typeface="Arial" panose="020B0604020202020204" pitchFamily="34" charset="0"/>
              <a:buChar char="•"/>
            </a:pPr>
            <a:r>
              <a:rPr lang="de-DE" sz="1600" dirty="0" err="1">
                <a:latin typeface="DM Sans" pitchFamily="2" charset="0"/>
              </a:rPr>
              <a:t>Local</a:t>
            </a:r>
            <a:r>
              <a:rPr lang="de-DE" sz="1600" dirty="0">
                <a:latin typeface="DM Sans" pitchFamily="2" charset="0"/>
              </a:rPr>
              <a:t> </a:t>
            </a:r>
            <a:r>
              <a:rPr lang="de-DE" sz="1600" dirty="0" err="1">
                <a:latin typeface="DM Sans" pitchFamily="2" charset="0"/>
              </a:rPr>
              <a:t>maxima</a:t>
            </a:r>
            <a:r>
              <a:rPr lang="de-DE" sz="1600" dirty="0">
                <a:latin typeface="DM Sans" pitchFamily="2" charset="0"/>
              </a:rPr>
              <a:t> (</a:t>
            </a:r>
            <a:r>
              <a:rPr lang="de-DE" sz="1600" dirty="0" err="1">
                <a:latin typeface="DM Sans" pitchFamily="2" charset="0"/>
              </a:rPr>
              <a:t>computed</a:t>
            </a:r>
            <a:r>
              <a:rPr lang="de-DE" sz="1600" dirty="0">
                <a:latin typeface="DM Sans" pitchFamily="2" charset="0"/>
              </a:rPr>
              <a:t> but not </a:t>
            </a:r>
            <a:r>
              <a:rPr lang="de-DE" sz="1600" dirty="0" err="1">
                <a:latin typeface="DM Sans" pitchFamily="2" charset="0"/>
              </a:rPr>
              <a:t>used</a:t>
            </a:r>
            <a:r>
              <a:rPr lang="de-DE" sz="1600" dirty="0">
                <a:latin typeface="DM Sans" pitchFamily="2" charset="0"/>
              </a:rPr>
              <a:t>)</a:t>
            </a:r>
          </a:p>
          <a:p>
            <a:endParaRPr lang="de-DE" sz="1600" dirty="0">
              <a:latin typeface="DM Sans" pitchFamily="2" charset="0"/>
            </a:endParaRPr>
          </a:p>
          <a:p>
            <a:pPr marL="285750" indent="-285750">
              <a:buFont typeface="Arial" panose="020B0604020202020204" pitchFamily="34" charset="0"/>
              <a:buChar char="•"/>
            </a:pPr>
            <a:r>
              <a:rPr lang="de-DE" sz="1600" dirty="0" err="1">
                <a:latin typeface="DM Sans" pitchFamily="2" charset="0"/>
              </a:rPr>
              <a:t>Selection</a:t>
            </a:r>
            <a:r>
              <a:rPr lang="de-DE" sz="1600" dirty="0">
                <a:latin typeface="DM Sans" pitchFamily="2" charset="0"/>
              </a:rPr>
              <a:t> </a:t>
            </a:r>
            <a:r>
              <a:rPr lang="de-DE" sz="1600" dirty="0" err="1">
                <a:latin typeface="DM Sans" pitchFamily="2" charset="0"/>
              </a:rPr>
              <a:t>criteria</a:t>
            </a:r>
            <a:endParaRPr lang="de-DE" sz="1600" dirty="0">
              <a:latin typeface="DM Sans" pitchFamily="2" charset="0"/>
            </a:endParaRPr>
          </a:p>
          <a:p>
            <a:endParaRPr lang="de-DE" sz="1600" dirty="0">
              <a:latin typeface="DM Sans" pitchFamily="2" charset="0"/>
            </a:endParaRPr>
          </a:p>
          <a:p>
            <a:pPr marL="285750" indent="-285750">
              <a:buFont typeface="Arial" panose="020B0604020202020204" pitchFamily="34" charset="0"/>
              <a:buChar char="•"/>
            </a:pPr>
            <a:r>
              <a:rPr lang="de-DE" sz="1600" dirty="0" err="1">
                <a:latin typeface="DM Sans" pitchFamily="2" charset="0"/>
              </a:rPr>
              <a:t>No</a:t>
            </a:r>
            <a:r>
              <a:rPr lang="de-DE" sz="1600" dirty="0">
                <a:latin typeface="DM Sans" pitchFamily="2" charset="0"/>
              </a:rPr>
              <a:t> </a:t>
            </a:r>
            <a:r>
              <a:rPr lang="de-DE" sz="1600" dirty="0" err="1">
                <a:latin typeface="DM Sans" pitchFamily="2" charset="0"/>
              </a:rPr>
              <a:t>smoothing</a:t>
            </a:r>
            <a:endParaRPr lang="de-DE" sz="1600" dirty="0">
              <a:latin typeface="DM Sans" pitchFamily="2" charset="0"/>
            </a:endParaRPr>
          </a:p>
          <a:p>
            <a:endParaRPr lang="de-DE" sz="1600" dirty="0">
              <a:latin typeface="DM Sans" pitchFamily="2" charset="0"/>
            </a:endParaRPr>
          </a:p>
          <a:p>
            <a:pPr marL="285750" indent="-285750">
              <a:buFont typeface="Arial" panose="020B0604020202020204" pitchFamily="34" charset="0"/>
              <a:buChar char="•"/>
            </a:pPr>
            <a:r>
              <a:rPr lang="de-DE" sz="1600" dirty="0">
                <a:latin typeface="DM Sans" pitchFamily="2" charset="0"/>
              </a:rPr>
              <a:t>Mean </a:t>
            </a:r>
            <a:r>
              <a:rPr lang="de-DE" sz="1600" dirty="0" err="1">
                <a:latin typeface="DM Sans" pitchFamily="2" charset="0"/>
              </a:rPr>
              <a:t>position</a:t>
            </a:r>
            <a:r>
              <a:rPr lang="de-DE" sz="1600" dirty="0">
                <a:latin typeface="DM Sans" pitchFamily="2" charset="0"/>
              </a:rPr>
              <a:t> </a:t>
            </a:r>
            <a:r>
              <a:rPr lang="de-DE" sz="1600" dirty="0" err="1">
                <a:latin typeface="DM Sans" pitchFamily="2" charset="0"/>
              </a:rPr>
              <a:t>for</a:t>
            </a:r>
            <a:r>
              <a:rPr lang="de-DE" sz="1600" dirty="0">
                <a:latin typeface="DM Sans" pitchFamily="2" charset="0"/>
              </a:rPr>
              <a:t> shift</a:t>
            </a:r>
          </a:p>
          <a:p>
            <a:endParaRPr lang="de-DE" sz="1600" dirty="0">
              <a:latin typeface="DM Sans" pitchFamily="2" charset="0"/>
            </a:endParaRPr>
          </a:p>
          <a:p>
            <a:pPr marL="285750" indent="-285750">
              <a:buFont typeface="Arial" panose="020B0604020202020204" pitchFamily="34" charset="0"/>
              <a:buChar char="•"/>
            </a:pPr>
            <a:r>
              <a:rPr lang="de-DE" sz="1600" dirty="0" err="1">
                <a:latin typeface="DM Sans" pitchFamily="2" charset="0"/>
              </a:rPr>
              <a:t>Comparison</a:t>
            </a:r>
            <a:r>
              <a:rPr lang="de-DE" sz="1600" dirty="0">
                <a:latin typeface="DM Sans" pitchFamily="2" charset="0"/>
              </a:rPr>
              <a:t> of R-</a:t>
            </a:r>
            <a:r>
              <a:rPr lang="de-DE" sz="1600" dirty="0" err="1">
                <a:latin typeface="DM Sans" pitchFamily="2" charset="0"/>
              </a:rPr>
              <a:t>DeeP</a:t>
            </a:r>
            <a:r>
              <a:rPr lang="de-DE" sz="1600" dirty="0">
                <a:latin typeface="DM Sans" pitchFamily="2" charset="0"/>
              </a:rPr>
              <a:t> and RBP</a:t>
            </a:r>
          </a:p>
        </p:txBody>
      </p:sp>
      <p:sp>
        <p:nvSpPr>
          <p:cNvPr id="12" name="Textfeld 11">
            <a:extLst>
              <a:ext uri="{FF2B5EF4-FFF2-40B4-BE49-F238E27FC236}">
                <a16:creationId xmlns:a16="http://schemas.microsoft.com/office/drawing/2014/main" id="{CF818964-5A04-E9DC-71FC-F907FE34D8FA}"/>
              </a:ext>
            </a:extLst>
          </p:cNvPr>
          <p:cNvSpPr txBox="1"/>
          <p:nvPr/>
        </p:nvSpPr>
        <p:spPr>
          <a:xfrm>
            <a:off x="4866619" y="1475244"/>
            <a:ext cx="4135029" cy="523220"/>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rPr>
              <a:t>Development of </a:t>
            </a:r>
            <a:r>
              <a:rPr lang="de-DE" sz="1400" dirty="0" err="1">
                <a:latin typeface="DM Sans" pitchFamily="2" charset="0"/>
              </a:rPr>
              <a:t>precise</a:t>
            </a:r>
            <a:r>
              <a:rPr lang="de-DE" sz="1400" dirty="0">
                <a:latin typeface="DM Sans" pitchFamily="2" charset="0"/>
              </a:rPr>
              <a:t> but </a:t>
            </a:r>
            <a:r>
              <a:rPr lang="de-DE" sz="1400" dirty="0" err="1">
                <a:latin typeface="DM Sans" pitchFamily="2" charset="0"/>
              </a:rPr>
              <a:t>strict</a:t>
            </a:r>
            <a:r>
              <a:rPr lang="de-DE" sz="1400" dirty="0">
                <a:latin typeface="DM Sans" pitchFamily="2" charset="0"/>
              </a:rPr>
              <a:t> </a:t>
            </a:r>
            <a:r>
              <a:rPr lang="de-DE" sz="1400" dirty="0" err="1">
                <a:latin typeface="DM Sans" pitchFamily="2" charset="0"/>
              </a:rPr>
              <a:t>algorithm</a:t>
            </a:r>
            <a:r>
              <a:rPr lang="de-DE" sz="1400" dirty="0">
                <a:latin typeface="DM Sans" pitchFamily="2" charset="0"/>
              </a:rPr>
              <a:t> </a:t>
            </a:r>
          </a:p>
          <a:p>
            <a:r>
              <a:rPr lang="de-DE" sz="1400" dirty="0">
                <a:latin typeface="DM Sans" pitchFamily="2" charset="0"/>
                <a:sym typeface="Wingdings" panose="05000000000000000000" pitchFamily="2" charset="2"/>
              </a:rPr>
              <a:t>       </a:t>
            </a:r>
            <a:r>
              <a:rPr lang="de-DE" dirty="0" err="1">
                <a:latin typeface="DM Sans" pitchFamily="2" charset="0"/>
                <a:sym typeface="Wingdings" panose="05000000000000000000" pitchFamily="2" charset="2"/>
              </a:rPr>
              <a:t>I</a:t>
            </a:r>
            <a:r>
              <a:rPr lang="de-DE" sz="1400" dirty="0" err="1">
                <a:latin typeface="DM Sans" pitchFamily="2" charset="0"/>
                <a:sym typeface="Wingdings" panose="05000000000000000000" pitchFamily="2" charset="2"/>
              </a:rPr>
              <a:t>dentification</a:t>
            </a:r>
            <a:r>
              <a:rPr lang="de-DE" sz="1400" dirty="0">
                <a:latin typeface="DM Sans" pitchFamily="2" charset="0"/>
                <a:sym typeface="Wingdings" panose="05000000000000000000" pitchFamily="2" charset="2"/>
              </a:rPr>
              <a:t> of R-</a:t>
            </a:r>
            <a:r>
              <a:rPr lang="de-DE" sz="1400" dirty="0" err="1">
                <a:latin typeface="DM Sans" pitchFamily="2" charset="0"/>
                <a:sym typeface="Wingdings" panose="05000000000000000000" pitchFamily="2" charset="2"/>
              </a:rPr>
              <a:t>DeePs</a:t>
            </a:r>
            <a:endParaRPr lang="de-DE" sz="1400" dirty="0">
              <a:latin typeface="DM Sans" pitchFamily="2" charset="0"/>
              <a:sym typeface="Wingdings" panose="05000000000000000000" pitchFamily="2" charset="2"/>
            </a:endParaRPr>
          </a:p>
        </p:txBody>
      </p:sp>
      <p:sp>
        <p:nvSpPr>
          <p:cNvPr id="14" name="Textfeld 13">
            <a:extLst>
              <a:ext uri="{FF2B5EF4-FFF2-40B4-BE49-F238E27FC236}">
                <a16:creationId xmlns:a16="http://schemas.microsoft.com/office/drawing/2014/main" id="{446D306B-296B-C9CD-F660-ED158720ADB5}"/>
              </a:ext>
            </a:extLst>
          </p:cNvPr>
          <p:cNvSpPr txBox="1"/>
          <p:nvPr/>
        </p:nvSpPr>
        <p:spPr>
          <a:xfrm>
            <a:off x="4865410" y="2901522"/>
            <a:ext cx="4572000" cy="307777"/>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sym typeface="Wingdings" panose="05000000000000000000" pitchFamily="2" charset="2"/>
              </a:rPr>
              <a:t>Validation of </a:t>
            </a:r>
            <a:r>
              <a:rPr lang="de-DE" sz="1400" dirty="0" err="1">
                <a:latin typeface="DM Sans" pitchFamily="2" charset="0"/>
                <a:sym typeface="Wingdings" panose="05000000000000000000" pitchFamily="2" charset="2"/>
              </a:rPr>
              <a:t>proposed</a:t>
            </a:r>
            <a:r>
              <a:rPr lang="de-DE" sz="1400" dirty="0">
                <a:latin typeface="DM Sans" pitchFamily="2" charset="0"/>
                <a:sym typeface="Wingdings" panose="05000000000000000000" pitchFamily="2" charset="2"/>
              </a:rPr>
              <a:t> R-</a:t>
            </a:r>
            <a:r>
              <a:rPr lang="de-DE" sz="1400" dirty="0" err="1">
                <a:latin typeface="DM Sans" pitchFamily="2" charset="0"/>
                <a:sym typeface="Wingdings" panose="05000000000000000000" pitchFamily="2" charset="2"/>
              </a:rPr>
              <a:t>DeeP</a:t>
            </a:r>
            <a:r>
              <a:rPr lang="de-DE" sz="1400" dirty="0">
                <a:latin typeface="DM Sans" pitchFamily="2" charset="0"/>
                <a:sym typeface="Wingdings" panose="05000000000000000000" pitchFamily="2" charset="2"/>
              </a:rPr>
              <a:t> / RBP </a:t>
            </a:r>
            <a:r>
              <a:rPr lang="de-DE" sz="1400" dirty="0" err="1">
                <a:latin typeface="DM Sans" pitchFamily="2" charset="0"/>
                <a:sym typeface="Wingdings" panose="05000000000000000000" pitchFamily="2" charset="2"/>
              </a:rPr>
              <a:t>candidates</a:t>
            </a:r>
            <a:endParaRPr lang="de-DE" sz="1400" dirty="0">
              <a:latin typeface="DM Sans" pitchFamily="2" charset="0"/>
              <a:sym typeface="Wingdings" panose="05000000000000000000" pitchFamily="2" charset="2"/>
            </a:endParaRPr>
          </a:p>
        </p:txBody>
      </p:sp>
      <p:sp>
        <p:nvSpPr>
          <p:cNvPr id="16" name="Textfeld 15">
            <a:extLst>
              <a:ext uri="{FF2B5EF4-FFF2-40B4-BE49-F238E27FC236}">
                <a16:creationId xmlns:a16="http://schemas.microsoft.com/office/drawing/2014/main" id="{F30E80D9-1A8B-C028-0906-AFD6E14A2797}"/>
              </a:ext>
            </a:extLst>
          </p:cNvPr>
          <p:cNvSpPr txBox="1"/>
          <p:nvPr/>
        </p:nvSpPr>
        <p:spPr>
          <a:xfrm>
            <a:off x="4865410" y="3474808"/>
            <a:ext cx="4572000" cy="523220"/>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Better</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understanding</a:t>
            </a:r>
            <a:r>
              <a:rPr lang="de-DE" sz="1400" dirty="0">
                <a:latin typeface="DM Sans" pitchFamily="2" charset="0"/>
                <a:sym typeface="Wingdings" panose="05000000000000000000" pitchFamily="2" charset="2"/>
              </a:rPr>
              <a:t> of </a:t>
            </a:r>
            <a:r>
              <a:rPr lang="de-DE" sz="1400" dirty="0" err="1">
                <a:latin typeface="DM Sans" pitchFamily="2" charset="0"/>
                <a:sym typeface="Wingdings" panose="05000000000000000000" pitchFamily="2" charset="2"/>
              </a:rPr>
              <a:t>protein</a:t>
            </a:r>
            <a:r>
              <a:rPr lang="de-DE" sz="1400" dirty="0">
                <a:latin typeface="DM Sans" pitchFamily="2" charset="0"/>
                <a:sym typeface="Wingdings" panose="05000000000000000000" pitchFamily="2" charset="2"/>
              </a:rPr>
              <a:t> and RNA </a:t>
            </a:r>
            <a:r>
              <a:rPr lang="de-DE" sz="1400" dirty="0" err="1">
                <a:latin typeface="DM Sans" pitchFamily="2" charset="0"/>
                <a:sym typeface="Wingdings" panose="05000000000000000000" pitchFamily="2" charset="2"/>
              </a:rPr>
              <a:t>functions</a:t>
            </a:r>
            <a:r>
              <a:rPr lang="de-DE" sz="1400" dirty="0">
                <a:latin typeface="DM Sans" pitchFamily="2" charset="0"/>
                <a:sym typeface="Wingdings" panose="05000000000000000000" pitchFamily="2" charset="2"/>
              </a:rPr>
              <a:t> in the </a:t>
            </a:r>
            <a:r>
              <a:rPr lang="de-DE" sz="1400" dirty="0" err="1">
                <a:latin typeface="DM Sans" pitchFamily="2" charset="0"/>
                <a:sym typeface="Wingdings" panose="05000000000000000000" pitchFamily="2" charset="2"/>
              </a:rPr>
              <a:t>context</a:t>
            </a:r>
            <a:r>
              <a:rPr lang="de-DE" sz="1400" dirty="0">
                <a:latin typeface="DM Sans" pitchFamily="2" charset="0"/>
                <a:sym typeface="Wingdings" panose="05000000000000000000" pitchFamily="2" charset="2"/>
              </a:rPr>
              <a:t> of human </a:t>
            </a:r>
            <a:r>
              <a:rPr lang="de-DE" sz="1400" dirty="0" err="1">
                <a:latin typeface="DM Sans" pitchFamily="2" charset="0"/>
                <a:sym typeface="Wingdings" panose="05000000000000000000" pitchFamily="2" charset="2"/>
              </a:rPr>
              <a:t>diseases</a:t>
            </a:r>
            <a:endParaRPr lang="de-DE" sz="1400" dirty="0">
              <a:latin typeface="DM Sans" pitchFamily="2" charset="0"/>
              <a:sym typeface="Wingdings" panose="05000000000000000000" pitchFamily="2" charset="2"/>
            </a:endParaRPr>
          </a:p>
        </p:txBody>
      </p:sp>
      <p:sp>
        <p:nvSpPr>
          <p:cNvPr id="17" name="Textfeld 16">
            <a:extLst>
              <a:ext uri="{FF2B5EF4-FFF2-40B4-BE49-F238E27FC236}">
                <a16:creationId xmlns:a16="http://schemas.microsoft.com/office/drawing/2014/main" id="{525A141A-7D6F-978F-A648-C427712FB495}"/>
              </a:ext>
            </a:extLst>
          </p:cNvPr>
          <p:cNvSpPr txBox="1"/>
          <p:nvPr/>
        </p:nvSpPr>
        <p:spPr>
          <a:xfrm rot="5400000">
            <a:off x="6415100" y="1959263"/>
            <a:ext cx="343912" cy="307777"/>
          </a:xfrm>
          <a:prstGeom prst="rect">
            <a:avLst/>
          </a:prstGeom>
          <a:noFill/>
        </p:spPr>
        <p:txBody>
          <a:bodyPr wrap="square">
            <a:spAutoFit/>
          </a:bodyPr>
          <a:lstStyle/>
          <a:p>
            <a:r>
              <a:rPr lang="en-US" dirty="0"/>
              <a:t>▶</a:t>
            </a:r>
          </a:p>
        </p:txBody>
      </p:sp>
      <p:sp>
        <p:nvSpPr>
          <p:cNvPr id="18" name="Textfeld 17">
            <a:extLst>
              <a:ext uri="{FF2B5EF4-FFF2-40B4-BE49-F238E27FC236}">
                <a16:creationId xmlns:a16="http://schemas.microsoft.com/office/drawing/2014/main" id="{06E5B1C4-4EB5-E619-E28A-5DDB8EE8263B}"/>
              </a:ext>
            </a:extLst>
          </p:cNvPr>
          <p:cNvSpPr txBox="1"/>
          <p:nvPr/>
        </p:nvSpPr>
        <p:spPr>
          <a:xfrm>
            <a:off x="4866619" y="2263973"/>
            <a:ext cx="2934101" cy="307777"/>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Comparison</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with</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data</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bases</a:t>
            </a:r>
            <a:endParaRPr lang="de-DE" sz="1400" dirty="0">
              <a:latin typeface="DM Sans" pitchFamily="2" charset="0"/>
              <a:sym typeface="Wingdings" panose="05000000000000000000" pitchFamily="2" charset="2"/>
            </a:endParaRPr>
          </a:p>
        </p:txBody>
      </p:sp>
      <p:sp>
        <p:nvSpPr>
          <p:cNvPr id="20" name="Textfeld 19">
            <a:extLst>
              <a:ext uri="{FF2B5EF4-FFF2-40B4-BE49-F238E27FC236}">
                <a16:creationId xmlns:a16="http://schemas.microsoft.com/office/drawing/2014/main" id="{6F876757-337F-642D-A346-2FC13888C9E8}"/>
              </a:ext>
            </a:extLst>
          </p:cNvPr>
          <p:cNvSpPr txBox="1"/>
          <p:nvPr/>
        </p:nvSpPr>
        <p:spPr>
          <a:xfrm rot="5400000">
            <a:off x="6413611" y="2622203"/>
            <a:ext cx="343912" cy="307777"/>
          </a:xfrm>
          <a:prstGeom prst="rect">
            <a:avLst/>
          </a:prstGeom>
          <a:noFill/>
        </p:spPr>
        <p:txBody>
          <a:bodyPr wrap="square">
            <a:spAutoFit/>
          </a:bodyPr>
          <a:lstStyle/>
          <a:p>
            <a:r>
              <a:rPr lang="en-US" dirty="0"/>
              <a:t>▶</a:t>
            </a:r>
          </a:p>
        </p:txBody>
      </p:sp>
      <p:sp>
        <p:nvSpPr>
          <p:cNvPr id="21" name="Textfeld 20">
            <a:extLst>
              <a:ext uri="{FF2B5EF4-FFF2-40B4-BE49-F238E27FC236}">
                <a16:creationId xmlns:a16="http://schemas.microsoft.com/office/drawing/2014/main" id="{34286239-2110-972E-56A8-7A106DDDE8F9}"/>
              </a:ext>
            </a:extLst>
          </p:cNvPr>
          <p:cNvSpPr txBox="1"/>
          <p:nvPr/>
        </p:nvSpPr>
        <p:spPr>
          <a:xfrm rot="5400000">
            <a:off x="6412401" y="3180842"/>
            <a:ext cx="343912" cy="307777"/>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174465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238225"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References</a:t>
            </a:r>
          </a:p>
        </p:txBody>
      </p:sp>
      <p:sp>
        <p:nvSpPr>
          <p:cNvPr id="3" name="Textfeld 2">
            <a:extLst>
              <a:ext uri="{FF2B5EF4-FFF2-40B4-BE49-F238E27FC236}">
                <a16:creationId xmlns:a16="http://schemas.microsoft.com/office/drawing/2014/main" id="{DEC41AC9-F260-88EA-FBB5-72AD1CDB864A}"/>
              </a:ext>
            </a:extLst>
          </p:cNvPr>
          <p:cNvSpPr txBox="1"/>
          <p:nvPr/>
        </p:nvSpPr>
        <p:spPr>
          <a:xfrm>
            <a:off x="353683" y="696615"/>
            <a:ext cx="7349066" cy="4885953"/>
          </a:xfrm>
          <a:prstGeom prst="rect">
            <a:avLst/>
          </a:prstGeom>
          <a:noFill/>
        </p:spPr>
        <p:txBody>
          <a:bodyPr wrap="square" rtlCol="0">
            <a:spAutoFit/>
          </a:bodyPr>
          <a:lstStyle/>
          <a:p>
            <a:pPr defTabSz="806450">
              <a:tabLst>
                <a:tab pos="361950" algn="l"/>
              </a:tabLst>
            </a:pPr>
            <a:r>
              <a:rPr lang="en-US" sz="1000" dirty="0">
                <a:latin typeface="DM Sans" pitchFamily="2" charset="0"/>
              </a:rPr>
              <a:t>[1] 	</a:t>
            </a:r>
            <a:r>
              <a:rPr lang="en-US" sz="1000" dirty="0" err="1">
                <a:latin typeface="DM Sans" pitchFamily="2" charset="0"/>
              </a:rPr>
              <a:t>Bielli</a:t>
            </a:r>
            <a:r>
              <a:rPr lang="en-US" sz="1000" dirty="0">
                <a:latin typeface="DM Sans" pitchFamily="2" charset="0"/>
              </a:rPr>
              <a:t>, P., </a:t>
            </a:r>
            <a:r>
              <a:rPr lang="en-US" sz="1000" dirty="0" err="1">
                <a:latin typeface="DM Sans" pitchFamily="2" charset="0"/>
              </a:rPr>
              <a:t>Busà</a:t>
            </a:r>
            <a:r>
              <a:rPr lang="en-US" sz="1000" dirty="0">
                <a:latin typeface="DM Sans" pitchFamily="2" charset="0"/>
              </a:rPr>
              <a:t>, R., </a:t>
            </a:r>
            <a:r>
              <a:rPr lang="en-US" sz="1000" dirty="0" err="1">
                <a:latin typeface="DM Sans" pitchFamily="2" charset="0"/>
              </a:rPr>
              <a:t>Paronetto</a:t>
            </a:r>
            <a:r>
              <a:rPr lang="en-US" sz="1000" dirty="0">
                <a:latin typeface="DM Sans" pitchFamily="2" charset="0"/>
              </a:rPr>
              <a:t>, M.P., and </a:t>
            </a:r>
            <a:r>
              <a:rPr lang="en-US" sz="1000" dirty="0" err="1">
                <a:latin typeface="DM Sans" pitchFamily="2" charset="0"/>
              </a:rPr>
              <a:t>Sette</a:t>
            </a:r>
            <a:r>
              <a:rPr lang="en-US" sz="1000" dirty="0">
                <a:latin typeface="DM Sans" pitchFamily="2" charset="0"/>
              </a:rPr>
              <a:t>, C. (2011). The RNA-binding protein Sam68 is a multifunctional player in 	human cancer. </a:t>
            </a:r>
            <a:r>
              <a:rPr lang="en-US" sz="1000" dirty="0" err="1">
                <a:latin typeface="DM Sans" pitchFamily="2" charset="0"/>
              </a:rPr>
              <a:t>Endocr</a:t>
            </a:r>
            <a:r>
              <a:rPr lang="en-US" sz="1000" dirty="0">
                <a:latin typeface="DM Sans" pitchFamily="2" charset="0"/>
              </a:rPr>
              <a:t> </a:t>
            </a:r>
            <a:r>
              <a:rPr lang="en-US" sz="1000" dirty="0" err="1">
                <a:latin typeface="DM Sans" pitchFamily="2" charset="0"/>
              </a:rPr>
              <a:t>Relat</a:t>
            </a:r>
            <a:r>
              <a:rPr lang="en-US" sz="1000" dirty="0">
                <a:latin typeface="DM Sans" pitchFamily="2" charset="0"/>
              </a:rPr>
              <a:t> Cancer</a:t>
            </a:r>
            <a:r>
              <a:rPr lang="en-US" sz="1000" i="1" dirty="0">
                <a:latin typeface="DM Sans" pitchFamily="2" charset="0"/>
              </a:rPr>
              <a:t> 18</a:t>
            </a:r>
            <a:r>
              <a:rPr lang="en-US" sz="1000" dirty="0">
                <a:latin typeface="DM Sans" pitchFamily="2" charset="0"/>
              </a:rPr>
              <a:t>, R91-r102.</a:t>
            </a:r>
          </a:p>
          <a:p>
            <a:endParaRPr lang="en-US" sz="1000" dirty="0">
              <a:latin typeface="DM Sans" pitchFamily="2" charset="0"/>
            </a:endParaRPr>
          </a:p>
          <a:p>
            <a:pPr defTabSz="361950"/>
            <a:r>
              <a:rPr lang="en-US" sz="1000" dirty="0">
                <a:latin typeface="DM Sans" pitchFamily="2" charset="0"/>
              </a:rPr>
              <a:t>[2]</a:t>
            </a:r>
            <a:r>
              <a:rPr lang="en-US" sz="1000" i="1" dirty="0">
                <a:latin typeface="DM Sans" pitchFamily="2" charset="0"/>
              </a:rPr>
              <a:t> 	</a:t>
            </a:r>
            <a:r>
              <a:rPr lang="en-US" sz="1000" dirty="0" err="1">
                <a:latin typeface="DM Sans" pitchFamily="2" charset="0"/>
              </a:rPr>
              <a:t>Abdelmohsen</a:t>
            </a:r>
            <a:r>
              <a:rPr lang="en-US" sz="1000" dirty="0">
                <a:latin typeface="DM Sans" pitchFamily="2" charset="0"/>
              </a:rPr>
              <a:t>, K., and Gorospe, M. (2010). Posttranscriptional regulation of cancer traits by </a:t>
            </a:r>
            <a:r>
              <a:rPr lang="en-US" sz="1000" dirty="0" err="1">
                <a:latin typeface="DM Sans" pitchFamily="2" charset="0"/>
              </a:rPr>
              <a:t>HuR</a:t>
            </a:r>
            <a:r>
              <a:rPr lang="en-US" sz="1000" dirty="0">
                <a:latin typeface="DM Sans" pitchFamily="2" charset="0"/>
              </a:rPr>
              <a:t>. Wiley </a:t>
            </a:r>
            <a:r>
              <a:rPr lang="en-US" sz="1000" dirty="0" err="1">
                <a:latin typeface="DM Sans" pitchFamily="2" charset="0"/>
              </a:rPr>
              <a:t>Interdiscip</a:t>
            </a:r>
            <a:r>
              <a:rPr lang="en-US" sz="1000" dirty="0">
                <a:latin typeface="DM Sans" pitchFamily="2" charset="0"/>
              </a:rPr>
              <a:t> 	Rev RNA</a:t>
            </a:r>
            <a:r>
              <a:rPr lang="en-US" sz="1000" i="1" dirty="0">
                <a:latin typeface="DM Sans" pitchFamily="2" charset="0"/>
              </a:rPr>
              <a:t> 1</a:t>
            </a:r>
            <a:r>
              <a:rPr lang="en-US" sz="1000" dirty="0">
                <a:latin typeface="DM Sans" pitchFamily="2" charset="0"/>
              </a:rPr>
              <a:t>, 214-229.</a:t>
            </a:r>
          </a:p>
          <a:p>
            <a:endParaRPr lang="en-US" sz="1000" dirty="0">
              <a:latin typeface="DM Sans" pitchFamily="2" charset="0"/>
            </a:endParaRPr>
          </a:p>
          <a:p>
            <a:pPr>
              <a:tabLst>
                <a:tab pos="361950" algn="l"/>
              </a:tabLst>
            </a:pPr>
            <a:r>
              <a:rPr lang="en-US" sz="1000" dirty="0">
                <a:latin typeface="DM Sans" pitchFamily="2" charset="0"/>
              </a:rPr>
              <a:t>[3]</a:t>
            </a:r>
            <a:r>
              <a:rPr lang="en-US" sz="1000" i="1" dirty="0">
                <a:latin typeface="DM Sans" pitchFamily="2" charset="0"/>
              </a:rPr>
              <a:t> 	</a:t>
            </a:r>
            <a:r>
              <a:rPr lang="en-US" sz="1000" dirty="0">
                <a:latin typeface="DM Sans" pitchFamily="2" charset="0"/>
              </a:rPr>
              <a:t>Qian, J., </a:t>
            </a:r>
            <a:r>
              <a:rPr lang="en-US" sz="1000" dirty="0" err="1">
                <a:latin typeface="DM Sans" pitchFamily="2" charset="0"/>
              </a:rPr>
              <a:t>Hassanein</a:t>
            </a:r>
            <a:r>
              <a:rPr lang="en-US" sz="1000" dirty="0">
                <a:latin typeface="DM Sans" pitchFamily="2" charset="0"/>
              </a:rPr>
              <a:t>, M., Hoeksema, M.D., Harris, B.K., Zou, Y., Chen, H., Lu, P., Eisenberg, R., Wang, J., Espinosa, A.</a:t>
            </a:r>
            <a:r>
              <a:rPr lang="en-US" sz="1000" i="1" dirty="0">
                <a:latin typeface="DM Sans" pitchFamily="2" charset="0"/>
              </a:rPr>
              <a:t>, et al.</a:t>
            </a:r>
            <a:r>
              <a:rPr lang="en-US" sz="1000" dirty="0">
                <a:latin typeface="DM Sans" pitchFamily="2" charset="0"/>
              </a:rPr>
              <a:t> 	(2015). The RNA binding protein FXR1 is a new driver in the 3q26-29 amplicon and predicts poor prognosis in human 	cancers. Proc Natl </a:t>
            </a:r>
            <a:r>
              <a:rPr lang="en-US" sz="1000" dirty="0" err="1">
                <a:latin typeface="DM Sans" pitchFamily="2" charset="0"/>
              </a:rPr>
              <a:t>Acad</a:t>
            </a:r>
            <a:r>
              <a:rPr lang="en-US" sz="1000" dirty="0">
                <a:latin typeface="DM Sans" pitchFamily="2" charset="0"/>
              </a:rPr>
              <a:t> Sci U S A</a:t>
            </a:r>
            <a:r>
              <a:rPr lang="en-US" sz="1000" i="1" dirty="0">
                <a:latin typeface="DM Sans" pitchFamily="2" charset="0"/>
              </a:rPr>
              <a:t> 112</a:t>
            </a:r>
            <a:r>
              <a:rPr lang="en-US" sz="1000" dirty="0">
                <a:latin typeface="DM Sans" pitchFamily="2" charset="0"/>
              </a:rPr>
              <a:t>, 3469-3474.</a:t>
            </a:r>
          </a:p>
          <a:p>
            <a:endParaRPr lang="en-US" sz="1000" dirty="0">
              <a:latin typeface="DM Sans" pitchFamily="2" charset="0"/>
            </a:endParaRPr>
          </a:p>
          <a:p>
            <a:pPr>
              <a:tabLst>
                <a:tab pos="361950" algn="l"/>
              </a:tabLst>
            </a:pPr>
            <a:r>
              <a:rPr lang="en-US" sz="1000" dirty="0">
                <a:latin typeface="DM Sans" pitchFamily="2" charset="0"/>
              </a:rPr>
              <a:t>[4]</a:t>
            </a:r>
            <a:r>
              <a:rPr lang="en-US" sz="1000" i="1" dirty="0">
                <a:latin typeface="DM Sans" pitchFamily="2" charset="0"/>
              </a:rPr>
              <a:t> 	</a:t>
            </a:r>
            <a:r>
              <a:rPr lang="en-US" sz="1000" dirty="0">
                <a:latin typeface="DM Sans" pitchFamily="2" charset="0"/>
              </a:rPr>
              <a:t>Feng, X., Ma, D., Zhao, J., Song, Y., Zhu, Y., Zhou, Q., Ma, F., Liu, X., Zhong, M., Liu, Y.</a:t>
            </a:r>
            <a:r>
              <a:rPr lang="en-US" sz="1000" i="1" dirty="0">
                <a:latin typeface="DM Sans" pitchFamily="2" charset="0"/>
              </a:rPr>
              <a:t>, et al.</a:t>
            </a:r>
            <a:r>
              <a:rPr lang="en-US" sz="1000" dirty="0">
                <a:latin typeface="DM Sans" pitchFamily="2" charset="0"/>
              </a:rPr>
              <a:t> (2020). UHMK1 promotes gastric 	cancer progression through reprogramming nucleotide metabolism. </a:t>
            </a:r>
            <a:r>
              <a:rPr lang="en-US" sz="1000" dirty="0" err="1">
                <a:latin typeface="DM Sans" pitchFamily="2" charset="0"/>
              </a:rPr>
              <a:t>Embo</a:t>
            </a:r>
            <a:r>
              <a:rPr lang="en-US" sz="1000" dirty="0">
                <a:latin typeface="DM Sans" pitchFamily="2" charset="0"/>
              </a:rPr>
              <a:t> j</a:t>
            </a:r>
            <a:r>
              <a:rPr lang="en-US" sz="1000" i="1" dirty="0">
                <a:latin typeface="DM Sans" pitchFamily="2" charset="0"/>
              </a:rPr>
              <a:t> 39</a:t>
            </a:r>
            <a:r>
              <a:rPr lang="en-US" sz="1000" dirty="0">
                <a:latin typeface="DM Sans" pitchFamily="2" charset="0"/>
              </a:rPr>
              <a:t>, e102541.</a:t>
            </a:r>
          </a:p>
          <a:p>
            <a:endParaRPr lang="en-US" sz="1000" dirty="0">
              <a:latin typeface="DM Sans" pitchFamily="2" charset="0"/>
            </a:endParaRPr>
          </a:p>
          <a:p>
            <a:pPr defTabSz="361950"/>
            <a:r>
              <a:rPr lang="en-US" sz="1000" dirty="0">
                <a:latin typeface="DM Sans" pitchFamily="2" charset="0"/>
              </a:rPr>
              <a:t>[5] 	Wang, Z.L., Li, B., Luo, Y.X., Lin, Q., Liu, S.R., Zhang, X.Q., Zhou, H., Yang, J.H., and Qu, L.H. (2018). Comprehensive Genomic 	Characterization of RNA-Binding Proteins across Human Cancers. Cell Rep</a:t>
            </a:r>
            <a:r>
              <a:rPr lang="en-US" sz="1000" i="1" dirty="0">
                <a:latin typeface="DM Sans" pitchFamily="2" charset="0"/>
              </a:rPr>
              <a:t> 22</a:t>
            </a:r>
            <a:r>
              <a:rPr lang="en-US" sz="1000" dirty="0">
                <a:latin typeface="DM Sans" pitchFamily="2" charset="0"/>
              </a:rPr>
              <a:t>, 286-298.</a:t>
            </a:r>
          </a:p>
          <a:p>
            <a:endParaRPr lang="en-US" sz="1000" dirty="0">
              <a:latin typeface="DM Sans" pitchFamily="2" charset="0"/>
            </a:endParaRPr>
          </a:p>
          <a:p>
            <a:pPr defTabSz="361950"/>
            <a:r>
              <a:rPr lang="en-US" sz="1000" dirty="0">
                <a:latin typeface="DM Sans" pitchFamily="2" charset="0"/>
              </a:rPr>
              <a:t>[6] 	</a:t>
            </a:r>
            <a:r>
              <a:rPr lang="en-US" sz="1000" dirty="0" err="1">
                <a:latin typeface="DM Sans" pitchFamily="2" charset="0"/>
              </a:rPr>
              <a:t>Kelaini</a:t>
            </a:r>
            <a:r>
              <a:rPr lang="en-US" sz="1000" dirty="0">
                <a:latin typeface="DM Sans" pitchFamily="2" charset="0"/>
              </a:rPr>
              <a:t>, S., Chan, C., Cornelius, V.A., and </a:t>
            </a:r>
            <a:r>
              <a:rPr lang="en-US" sz="1000" dirty="0" err="1">
                <a:latin typeface="DM Sans" pitchFamily="2" charset="0"/>
              </a:rPr>
              <a:t>Margariti</a:t>
            </a:r>
            <a:r>
              <a:rPr lang="en-US" sz="1000" dirty="0">
                <a:latin typeface="DM Sans" pitchFamily="2" charset="0"/>
              </a:rPr>
              <a:t>, A. (2021). RNA-Binding Proteins Hold Key Roles in Function, 	Dysfunction, and Disease. Biology (Basel)</a:t>
            </a:r>
            <a:r>
              <a:rPr lang="en-US" sz="1000" i="1" dirty="0">
                <a:latin typeface="DM Sans" pitchFamily="2" charset="0"/>
              </a:rPr>
              <a:t> 10</a:t>
            </a:r>
            <a:r>
              <a:rPr lang="en-US" sz="1000" dirty="0">
                <a:latin typeface="DM Sans" pitchFamily="2" charset="0"/>
              </a:rPr>
              <a:t>.</a:t>
            </a:r>
          </a:p>
          <a:p>
            <a:endParaRPr lang="en-US" sz="1000" dirty="0">
              <a:latin typeface="DM Sans" pitchFamily="2" charset="0"/>
            </a:endParaRPr>
          </a:p>
          <a:p>
            <a:pPr defTabSz="361950"/>
            <a:r>
              <a:rPr lang="en-US" sz="1000" dirty="0">
                <a:latin typeface="DM Sans" pitchFamily="2" charset="0"/>
              </a:rPr>
              <a:t>[7]	</a:t>
            </a:r>
            <a:r>
              <a:rPr lang="en-US" sz="1000" dirty="0" err="1">
                <a:latin typeface="DM Sans" pitchFamily="2" charset="0"/>
              </a:rPr>
              <a:t>Gebauer</a:t>
            </a:r>
            <a:r>
              <a:rPr lang="en-US" sz="1000" dirty="0">
                <a:latin typeface="DM Sans" pitchFamily="2" charset="0"/>
              </a:rPr>
              <a:t>, F., </a:t>
            </a:r>
            <a:r>
              <a:rPr lang="en-US" sz="1000" dirty="0" err="1">
                <a:latin typeface="DM Sans" pitchFamily="2" charset="0"/>
              </a:rPr>
              <a:t>Schwarzl</a:t>
            </a:r>
            <a:r>
              <a:rPr lang="en-US" sz="1000" dirty="0">
                <a:latin typeface="DM Sans" pitchFamily="2" charset="0"/>
              </a:rPr>
              <a:t>, T., </a:t>
            </a:r>
            <a:r>
              <a:rPr lang="en-US" sz="1000" dirty="0" err="1">
                <a:latin typeface="DM Sans" pitchFamily="2" charset="0"/>
              </a:rPr>
              <a:t>Valcárcel</a:t>
            </a:r>
            <a:r>
              <a:rPr lang="en-US" sz="1000" dirty="0">
                <a:latin typeface="DM Sans" pitchFamily="2" charset="0"/>
              </a:rPr>
              <a:t>, J., and </a:t>
            </a:r>
            <a:r>
              <a:rPr lang="en-US" sz="1000" dirty="0" err="1">
                <a:latin typeface="DM Sans" pitchFamily="2" charset="0"/>
              </a:rPr>
              <a:t>Hentze</a:t>
            </a:r>
            <a:r>
              <a:rPr lang="en-US" sz="1000" dirty="0">
                <a:latin typeface="DM Sans" pitchFamily="2" charset="0"/>
              </a:rPr>
              <a:t>, M.W. (2021). RNA-binding proteins in human genetic disease. 	Nature Reviews Genetics</a:t>
            </a:r>
            <a:r>
              <a:rPr lang="en-US" sz="1000" i="1" dirty="0">
                <a:latin typeface="DM Sans" pitchFamily="2" charset="0"/>
              </a:rPr>
              <a:t> 22</a:t>
            </a:r>
            <a:r>
              <a:rPr lang="en-US" sz="1000" dirty="0">
                <a:latin typeface="DM Sans" pitchFamily="2" charset="0"/>
              </a:rPr>
              <a:t>, 185-198.</a:t>
            </a:r>
          </a:p>
          <a:p>
            <a:endParaRPr lang="en-US" sz="1000" dirty="0">
              <a:latin typeface="DM Sans" pitchFamily="2" charset="0"/>
            </a:endParaRPr>
          </a:p>
          <a:p>
            <a:pPr defTabSz="361950"/>
            <a:r>
              <a:rPr lang="en-US" sz="1000" dirty="0">
                <a:latin typeface="DM Sans" pitchFamily="2" charset="0"/>
              </a:rPr>
              <a:t>[8]	</a:t>
            </a:r>
            <a:r>
              <a:rPr lang="en-US" sz="1000" dirty="0" err="1">
                <a:latin typeface="DM Sans" pitchFamily="2" charset="0"/>
              </a:rPr>
              <a:t>Maziuk</a:t>
            </a:r>
            <a:r>
              <a:rPr lang="en-US" sz="1000" dirty="0">
                <a:latin typeface="DM Sans" pitchFamily="2" charset="0"/>
              </a:rPr>
              <a:t>, B., Ballance, H.I., and </a:t>
            </a:r>
            <a:r>
              <a:rPr lang="en-US" sz="1000" dirty="0" err="1">
                <a:latin typeface="DM Sans" pitchFamily="2" charset="0"/>
              </a:rPr>
              <a:t>Wolozin</a:t>
            </a:r>
            <a:r>
              <a:rPr lang="en-US" sz="1000" dirty="0">
                <a:latin typeface="DM Sans" pitchFamily="2" charset="0"/>
              </a:rPr>
              <a:t>, B. (2017). Dysregulation of RNA Binding Protein Aggregation in 	Neurodegenerative Disorders. 	Front Mol </a:t>
            </a:r>
            <a:r>
              <a:rPr lang="en-US" sz="1000" dirty="0" err="1">
                <a:latin typeface="DM Sans" pitchFamily="2" charset="0"/>
              </a:rPr>
              <a:t>Neurosci</a:t>
            </a:r>
            <a:r>
              <a:rPr lang="en-US" sz="1000" i="1" dirty="0">
                <a:latin typeface="DM Sans" pitchFamily="2" charset="0"/>
              </a:rPr>
              <a:t> 10</a:t>
            </a:r>
            <a:r>
              <a:rPr lang="en-US" sz="1000" dirty="0">
                <a:latin typeface="DM Sans" pitchFamily="2" charset="0"/>
              </a:rPr>
              <a:t>, 89.</a:t>
            </a:r>
          </a:p>
          <a:p>
            <a:pPr defTabSz="361950"/>
            <a:endParaRPr lang="en-US" sz="1000" dirty="0">
              <a:latin typeface="DM Sans" pitchFamily="2" charset="0"/>
            </a:endParaRPr>
          </a:p>
          <a:p>
            <a:pPr defTabSz="361950"/>
            <a:r>
              <a:rPr lang="en-US" sz="1000" dirty="0">
                <a:latin typeface="DM Sans" pitchFamily="2" charset="0"/>
              </a:rPr>
              <a:t>[9]	</a:t>
            </a:r>
            <a:r>
              <a:rPr lang="en-US" sz="1000" dirty="0" err="1">
                <a:latin typeface="DM Sans" pitchFamily="2" charset="0"/>
              </a:rPr>
              <a:t>Caudron</a:t>
            </a:r>
            <a:r>
              <a:rPr lang="en-US" sz="1000" dirty="0">
                <a:latin typeface="DM Sans" pitchFamily="2" charset="0"/>
              </a:rPr>
              <a:t>-Herger, M., </a:t>
            </a:r>
            <a:r>
              <a:rPr lang="en-US" sz="1000" dirty="0" err="1">
                <a:latin typeface="DM Sans" pitchFamily="2" charset="0"/>
              </a:rPr>
              <a:t>Rusin</a:t>
            </a:r>
            <a:r>
              <a:rPr lang="en-US" sz="1000" dirty="0">
                <a:latin typeface="DM Sans" pitchFamily="2" charset="0"/>
              </a:rPr>
              <a:t>, S.F., Adamo, M.E., Seiler, J., Schmid, V.K., </a:t>
            </a:r>
            <a:r>
              <a:rPr lang="en-US" sz="1000" dirty="0" err="1">
                <a:latin typeface="DM Sans" pitchFamily="2" charset="0"/>
              </a:rPr>
              <a:t>Barreau</a:t>
            </a:r>
            <a:r>
              <a:rPr lang="en-US" sz="1000" dirty="0">
                <a:latin typeface="DM Sans" pitchFamily="2" charset="0"/>
              </a:rPr>
              <a:t>, E., </a:t>
            </a:r>
            <a:r>
              <a:rPr lang="en-US" sz="1000" dirty="0" err="1">
                <a:latin typeface="DM Sans" pitchFamily="2" charset="0"/>
              </a:rPr>
              <a:t>Kettenbach</a:t>
            </a:r>
            <a:r>
              <a:rPr lang="en-US" sz="1000" dirty="0">
                <a:latin typeface="DM Sans" pitchFamily="2" charset="0"/>
              </a:rPr>
              <a:t>, A.N., and </a:t>
            </a:r>
            <a:r>
              <a:rPr lang="en-US" sz="1000" dirty="0" err="1">
                <a:latin typeface="DM Sans" pitchFamily="2" charset="0"/>
              </a:rPr>
              <a:t>Diederichs</a:t>
            </a:r>
            <a:r>
              <a:rPr lang="en-US" sz="1000" dirty="0">
                <a:latin typeface="DM Sans" pitchFamily="2" charset="0"/>
              </a:rPr>
              <a:t>, S. 	(2019). R-</a:t>
            </a:r>
            <a:r>
              <a:rPr lang="en-US" sz="1000" dirty="0" err="1">
                <a:latin typeface="DM Sans" pitchFamily="2" charset="0"/>
              </a:rPr>
              <a:t>DeeP</a:t>
            </a:r>
            <a:r>
              <a:rPr lang="en-US" sz="1000" dirty="0">
                <a:latin typeface="DM Sans" pitchFamily="2" charset="0"/>
              </a:rPr>
              <a:t>: Proteome-wide and Quantitative Identification of RNA-Dependent Proteins by Density Gradient 	Ultracentrifugation. Mol Cell</a:t>
            </a:r>
            <a:r>
              <a:rPr lang="en-US" sz="1000" i="1" dirty="0">
                <a:latin typeface="DM Sans" pitchFamily="2" charset="0"/>
              </a:rPr>
              <a:t> 75</a:t>
            </a:r>
            <a:r>
              <a:rPr lang="en-US" sz="1000" dirty="0">
                <a:latin typeface="DM Sans" pitchFamily="2" charset="0"/>
              </a:rPr>
              <a:t>, 184-199.e110.</a:t>
            </a:r>
          </a:p>
          <a:p>
            <a:pPr defTabSz="361950"/>
            <a:endParaRPr lang="en-US" sz="1050" i="1" dirty="0">
              <a:latin typeface="DM Sans" pitchFamily="2" charset="0"/>
            </a:endParaRPr>
          </a:p>
          <a:p>
            <a:endParaRPr lang="en-US" sz="1050" i="1" dirty="0">
              <a:latin typeface="DM Sans" pitchFamily="2" charset="0"/>
            </a:endParaRPr>
          </a:p>
          <a:p>
            <a:endParaRPr lang="en-US" sz="1050" dirty="0">
              <a:latin typeface="DM Sans" pitchFamily="2" charset="0"/>
            </a:endParaRPr>
          </a:p>
        </p:txBody>
      </p:sp>
    </p:spTree>
    <p:extLst>
      <p:ext uri="{BB962C8B-B14F-4D97-AF65-F5344CB8AC3E}">
        <p14:creationId xmlns:p14="http://schemas.microsoft.com/office/powerpoint/2010/main" val="427167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51494C0-1EE2-5077-4CB8-90DAD9037ED1}"/>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Goal and </a:t>
            </a:r>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34A974C8-1AA7-B3F7-A7CB-8516552A4125}"/>
              </a:ext>
            </a:extLst>
          </p:cNvPr>
          <p:cNvSpPr txBox="1"/>
          <p:nvPr/>
        </p:nvSpPr>
        <p:spPr>
          <a:xfrm>
            <a:off x="377746" y="1288476"/>
            <a:ext cx="5803048" cy="2677656"/>
          </a:xfrm>
          <a:prstGeom prst="rect">
            <a:avLst/>
          </a:prstGeom>
          <a:noFill/>
          <a:ln w="19050">
            <a:noFill/>
          </a:ln>
        </p:spPr>
        <p:txBody>
          <a:bodyPr wrap="square" rtlCol="0">
            <a:spAutoFit/>
          </a:bodyPr>
          <a:lstStyle/>
          <a:p>
            <a:r>
              <a:rPr lang="en-US" dirty="0">
                <a:solidFill>
                  <a:schemeClr val="bg1"/>
                </a:solidFill>
                <a:latin typeface="DM Sans" pitchFamily="2" charset="0"/>
                <a:cs typeface="Calibri Light" panose="020F0302020204030204" pitchFamily="34" charset="0"/>
              </a:rPr>
              <a:t>Goal: Prediction of the absolute and the real shift in position of the global maximum </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Set parameters used for predictions</a:t>
            </a:r>
          </a:p>
          <a:p>
            <a:pPr marL="285750" lvl="2" indent="-285750" algn="just">
              <a:buFont typeface="Wingdings" panose="05000000000000000000" pitchFamily="2" charset="2"/>
              <a:buChar char="Ø"/>
            </a:pPr>
            <a:r>
              <a:rPr lang="en-US" dirty="0">
                <a:solidFill>
                  <a:schemeClr val="bg1"/>
                </a:solidFill>
                <a:latin typeface="DM Sans" pitchFamily="2" charset="0"/>
                <a:cs typeface="Calibri Light" panose="020F0302020204030204" pitchFamily="34" charset="0"/>
              </a:rPr>
              <a:t>Correlation between mean protein amount values of control and RNase</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Split data set 80/20</a:t>
            </a: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model training with function </a:t>
            </a:r>
            <a:r>
              <a:rPr lang="en-US" dirty="0" err="1">
                <a:solidFill>
                  <a:schemeClr val="bg1"/>
                </a:solidFill>
                <a:latin typeface="Amasis MT Pro Light" panose="02040304050005020304" pitchFamily="18" charset="0"/>
                <a:cs typeface="Courier New" panose="02070309020205020404" pitchFamily="49" charset="0"/>
              </a:rPr>
              <a:t>lm</a:t>
            </a:r>
            <a:endParaRPr lang="en-US" dirty="0">
              <a:solidFill>
                <a:schemeClr val="bg1"/>
              </a:solidFill>
              <a:latin typeface="Amasis MT Pro Light" panose="020403040500050203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Run model with </a:t>
            </a:r>
            <a:r>
              <a:rPr lang="en-US" dirty="0" err="1">
                <a:solidFill>
                  <a:schemeClr val="bg1"/>
                </a:solidFill>
                <a:latin typeface="Amasis MT Pro Light" panose="02040304050005020304" pitchFamily="18" charset="0"/>
                <a:cs typeface="Courier New" panose="02070309020205020404" pitchFamily="49" charset="0"/>
              </a:rPr>
              <a:t>lm.predict</a:t>
            </a:r>
            <a:endParaRPr lang="en-US" dirty="0">
              <a:solidFill>
                <a:schemeClr val="bg1"/>
              </a:solidFill>
              <a:latin typeface="Amasis MT Pro Light" panose="02040304050005020304" pitchFamily="18" charset="0"/>
              <a:cs typeface="Courier New" panose="02070309020205020404" pitchFamily="49" charset="0"/>
            </a:endParaRPr>
          </a:p>
        </p:txBody>
      </p:sp>
    </p:spTree>
    <p:extLst>
      <p:ext uri="{BB962C8B-B14F-4D97-AF65-F5344CB8AC3E}">
        <p14:creationId xmlns:p14="http://schemas.microsoft.com/office/powerpoint/2010/main" val="2100177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D6BAA7B-FD3B-D9BC-48D4-9DB0EDF7E644}"/>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275CC306-D9AF-C0AE-4322-E1F50273922C}"/>
              </a:ext>
            </a:extLst>
          </p:cNvPr>
          <p:cNvSpPr txBox="1"/>
          <p:nvPr/>
        </p:nvSpPr>
        <p:spPr>
          <a:xfrm>
            <a:off x="377746" y="1288476"/>
            <a:ext cx="5803048" cy="2462213"/>
          </a:xfrm>
          <a:prstGeom prst="rect">
            <a:avLst/>
          </a:prstGeom>
          <a:noFill/>
          <a:ln w="19050">
            <a:noFill/>
          </a:ln>
        </p:spPr>
        <p:txBody>
          <a:bodyPr wrap="square" rtlCol="0">
            <a:spAutoFit/>
          </a:bodyPr>
          <a:lstStyle/>
          <a:p>
            <a:pPr marL="285750" indent="-285750">
              <a:buFont typeface="+mj-lt"/>
              <a:buAutoNum type="arabicPeriod"/>
            </a:pPr>
            <a:r>
              <a:rPr lang="en-US" dirty="0">
                <a:solidFill>
                  <a:schemeClr val="bg1"/>
                </a:solidFill>
                <a:latin typeface="DM Sans" pitchFamily="2" charset="0"/>
                <a:cs typeface="Calibri Light" panose="020F0302020204030204" pitchFamily="34" charset="0"/>
              </a:rPr>
              <a:t>Create 50-dimensional mean value data set</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Perform principal component analysis using </a:t>
            </a:r>
            <a:r>
              <a:rPr lang="en-US" dirty="0" err="1">
                <a:solidFill>
                  <a:schemeClr val="bg1"/>
                </a:solidFill>
                <a:latin typeface="Amasis MT Pro Light" panose="020B0604020202020204" pitchFamily="18" charset="0"/>
                <a:cs typeface="Courier New" panose="02070309020205020404" pitchFamily="49" charset="0"/>
              </a:rPr>
              <a:t>prcomp</a:t>
            </a:r>
            <a:r>
              <a:rPr lang="en-US" dirty="0">
                <a:solidFill>
                  <a:schemeClr val="bg1"/>
                </a:solidFill>
                <a:latin typeface="Amasis MT Pro Light" panose="020B0604020202020204" pitchFamily="18" charset="0"/>
                <a:cs typeface="Courier New" panose="02070309020205020404" pitchFamily="49" charset="0"/>
              </a:rPr>
              <a:t> </a:t>
            </a: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Uniform Manifold Approximation and Projection analysis</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Color proteins based on </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a) RNA-dependance</a:t>
            </a:r>
          </a:p>
          <a:p>
            <a:pPr lvl="6"/>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b) shift</a:t>
            </a:r>
          </a:p>
        </p:txBody>
      </p:sp>
    </p:spTree>
    <p:extLst>
      <p:ext uri="{BB962C8B-B14F-4D97-AF65-F5344CB8AC3E}">
        <p14:creationId xmlns:p14="http://schemas.microsoft.com/office/powerpoint/2010/main" val="3090235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B65C2154-6CFD-2AF3-CD9C-BF250ACEE895}"/>
              </a:ext>
            </a:extLst>
          </p:cNvPr>
          <p:cNvSpPr txBox="1"/>
          <p:nvPr/>
        </p:nvSpPr>
        <p:spPr>
          <a:xfrm>
            <a:off x="974785" y="756308"/>
            <a:ext cx="4572000" cy="3539430"/>
          </a:xfrm>
          <a:prstGeom prst="rect">
            <a:avLst/>
          </a:prstGeom>
          <a:noFill/>
        </p:spPr>
        <p:txBody>
          <a:bodyPr wrap="square">
            <a:spAutoFit/>
          </a:bodyPr>
          <a:lstStyle/>
          <a:p>
            <a:r>
              <a:rPr lang="de-DE" dirty="0"/>
              <a:t>1. </a:t>
            </a:r>
            <a:r>
              <a:rPr lang="de-DE" dirty="0" err="1"/>
              <a:t>Preliminary</a:t>
            </a:r>
            <a:r>
              <a:rPr lang="de-DE" dirty="0"/>
              <a:t> </a:t>
            </a:r>
            <a:r>
              <a:rPr lang="de-DE" dirty="0" err="1"/>
              <a:t>steps</a:t>
            </a:r>
            <a:r>
              <a:rPr lang="de-DE" dirty="0"/>
              <a:t> </a:t>
            </a:r>
          </a:p>
          <a:p>
            <a:r>
              <a:rPr lang="de-DE" dirty="0"/>
              <a:t>	- Data </a:t>
            </a:r>
            <a:r>
              <a:rPr lang="de-DE" dirty="0" err="1"/>
              <a:t>cleaning</a:t>
            </a:r>
            <a:br>
              <a:rPr lang="de-DE" dirty="0"/>
            </a:br>
            <a:r>
              <a:rPr lang="de-DE" dirty="0"/>
              <a:t>	- </a:t>
            </a:r>
            <a:r>
              <a:rPr lang="de-DE" dirty="0" err="1"/>
              <a:t>Normalization</a:t>
            </a:r>
            <a:endParaRPr lang="de-DE" dirty="0"/>
          </a:p>
          <a:p>
            <a:r>
              <a:rPr lang="de-DE" dirty="0"/>
              <a:t>	- </a:t>
            </a:r>
            <a:r>
              <a:rPr lang="de-DE" dirty="0" err="1"/>
              <a:t>Reproducibility</a:t>
            </a:r>
            <a:endParaRPr lang="de-DE" dirty="0"/>
          </a:p>
          <a:p>
            <a:r>
              <a:rPr lang="de-DE" dirty="0"/>
              <a:t>2. </a:t>
            </a:r>
            <a:r>
              <a:rPr lang="de-DE" dirty="0" err="1"/>
              <a:t>Identification</a:t>
            </a:r>
            <a:r>
              <a:rPr lang="de-DE" dirty="0"/>
              <a:t> of RNA-</a:t>
            </a:r>
            <a:r>
              <a:rPr lang="de-DE" dirty="0" err="1"/>
              <a:t>dependent</a:t>
            </a:r>
            <a:r>
              <a:rPr lang="de-DE" dirty="0"/>
              <a:t> </a:t>
            </a:r>
            <a:r>
              <a:rPr lang="de-DE" dirty="0" err="1"/>
              <a:t>proteins</a:t>
            </a:r>
            <a:endParaRPr lang="de-DE" dirty="0"/>
          </a:p>
          <a:p>
            <a:r>
              <a:rPr lang="de-DE" dirty="0"/>
              <a:t>	- </a:t>
            </a:r>
            <a:r>
              <a:rPr lang="de-DE" dirty="0" err="1"/>
              <a:t>Defining</a:t>
            </a:r>
            <a:r>
              <a:rPr lang="de-DE" dirty="0"/>
              <a:t> </a:t>
            </a:r>
            <a:r>
              <a:rPr lang="de-DE" dirty="0" err="1"/>
              <a:t>selection</a:t>
            </a:r>
            <a:r>
              <a:rPr lang="de-DE" dirty="0"/>
              <a:t> </a:t>
            </a:r>
            <a:r>
              <a:rPr lang="de-DE" dirty="0" err="1"/>
              <a:t>criteria</a:t>
            </a:r>
            <a:br>
              <a:rPr lang="de-DE" dirty="0"/>
            </a:br>
            <a:r>
              <a:rPr lang="de-DE" dirty="0"/>
              <a:t>	- </a:t>
            </a:r>
            <a:r>
              <a:rPr lang="de-DE" dirty="0" err="1"/>
              <a:t>Applying</a:t>
            </a:r>
            <a:r>
              <a:rPr lang="de-DE" dirty="0"/>
              <a:t> </a:t>
            </a:r>
            <a:r>
              <a:rPr lang="de-DE" dirty="0" err="1"/>
              <a:t>selection</a:t>
            </a:r>
            <a:r>
              <a:rPr lang="de-DE" dirty="0"/>
              <a:t> </a:t>
            </a:r>
            <a:r>
              <a:rPr lang="de-DE" dirty="0" err="1"/>
              <a:t>criteria</a:t>
            </a:r>
            <a:r>
              <a:rPr lang="de-DE" dirty="0"/>
              <a:t> </a:t>
            </a:r>
          </a:p>
          <a:p>
            <a:r>
              <a:rPr lang="de-DE" dirty="0"/>
              <a:t>3. Dimension </a:t>
            </a:r>
            <a:r>
              <a:rPr lang="de-DE" dirty="0" err="1"/>
              <a:t>reduction</a:t>
            </a:r>
            <a:r>
              <a:rPr lang="de-DE" dirty="0"/>
              <a:t> </a:t>
            </a:r>
            <a:r>
              <a:rPr lang="de-DE" dirty="0" err="1"/>
              <a:t>analysis</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r>
              <a:rPr lang="de-DE" dirty="0"/>
              <a:t> </a:t>
            </a:r>
          </a:p>
          <a:p>
            <a:r>
              <a:rPr lang="de-DE" dirty="0"/>
              <a:t>4. </a:t>
            </a:r>
            <a:r>
              <a:rPr lang="de-DE" dirty="0" err="1"/>
              <a:t>Developing</a:t>
            </a:r>
            <a:r>
              <a:rPr lang="de-DE" dirty="0"/>
              <a:t> a linear </a:t>
            </a:r>
            <a:r>
              <a:rPr lang="de-DE" dirty="0" err="1"/>
              <a:t>regression</a:t>
            </a:r>
            <a:r>
              <a:rPr lang="de-DE" dirty="0"/>
              <a:t> </a:t>
            </a:r>
            <a:r>
              <a:rPr lang="de-DE" dirty="0" err="1"/>
              <a:t>model</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endParaRPr lang="de-DE" dirty="0"/>
          </a:p>
          <a:p>
            <a:endParaRPr lang="de-DE" dirty="0"/>
          </a:p>
          <a:p>
            <a:r>
              <a:rPr lang="de-DE" dirty="0"/>
              <a:t>ausgrauen </a:t>
            </a:r>
          </a:p>
          <a:p>
            <a:endParaRPr lang="de-DE" dirty="0"/>
          </a:p>
        </p:txBody>
      </p:sp>
    </p:spTree>
    <p:extLst>
      <p:ext uri="{BB962C8B-B14F-4D97-AF65-F5344CB8AC3E}">
        <p14:creationId xmlns:p14="http://schemas.microsoft.com/office/powerpoint/2010/main" val="2982962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B855C30-FEBB-17E4-CC32-C95648BABF74}"/>
              </a:ext>
            </a:extLst>
          </p:cNvPr>
          <p:cNvSpPr txBox="1"/>
          <p:nvPr/>
        </p:nvSpPr>
        <p:spPr>
          <a:xfrm>
            <a:off x="353683" y="285750"/>
            <a:ext cx="8238225"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Example</a:t>
            </a:r>
            <a:r>
              <a:rPr lang="de-DE" sz="2400" b="1" dirty="0">
                <a:solidFill>
                  <a:schemeClr val="bg1"/>
                </a:solidFill>
                <a:latin typeface="DM Sans" pitchFamily="2" charset="0"/>
                <a:cs typeface="Calibri Light" panose="020F0302020204030204" pitchFamily="34" charset="0"/>
              </a:rPr>
              <a:t> Protein: ELAV1</a:t>
            </a:r>
          </a:p>
        </p:txBody>
      </p:sp>
      <p:pic>
        <p:nvPicPr>
          <p:cNvPr id="5" name="Grafik 4">
            <a:extLst>
              <a:ext uri="{FF2B5EF4-FFF2-40B4-BE49-F238E27FC236}">
                <a16:creationId xmlns:a16="http://schemas.microsoft.com/office/drawing/2014/main" id="{9D02981D-F64D-6E4A-B211-FE5A56983EB4}"/>
              </a:ext>
            </a:extLst>
          </p:cNvPr>
          <p:cNvPicPr>
            <a:picLocks noChangeAspect="1"/>
          </p:cNvPicPr>
          <p:nvPr/>
        </p:nvPicPr>
        <p:blipFill>
          <a:blip r:embed="rId3"/>
          <a:stretch>
            <a:fillRect/>
          </a:stretch>
        </p:blipFill>
        <p:spPr>
          <a:xfrm>
            <a:off x="1213463" y="988576"/>
            <a:ext cx="6518663" cy="4022946"/>
          </a:xfrm>
          <a:prstGeom prst="rect">
            <a:avLst/>
          </a:prstGeom>
        </p:spPr>
      </p:pic>
      <p:sp>
        <p:nvSpPr>
          <p:cNvPr id="4" name="Textfeld 3">
            <a:extLst>
              <a:ext uri="{FF2B5EF4-FFF2-40B4-BE49-F238E27FC236}">
                <a16:creationId xmlns:a16="http://schemas.microsoft.com/office/drawing/2014/main" id="{EA2B92C6-37C6-D98B-6BB4-A0554E096D03}"/>
              </a:ext>
            </a:extLst>
          </p:cNvPr>
          <p:cNvSpPr txBox="1"/>
          <p:nvPr/>
        </p:nvSpPr>
        <p:spPr>
          <a:xfrm rot="10800000">
            <a:off x="7327321" y="3476904"/>
            <a:ext cx="292388" cy="196723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Plotted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with</a:t>
            </a:r>
            <a:r>
              <a:rPr lang="de-DE" sz="700" dirty="0">
                <a:solidFill>
                  <a:schemeClr val="accent6">
                    <a:lumMod val="50000"/>
                  </a:schemeClr>
                </a:solidFill>
                <a:latin typeface="DM Sans" pitchFamily="2" charset="0"/>
                <a:cs typeface="Calibri" panose="020F0502020204030204" pitchFamily="34" charset="0"/>
              </a:rPr>
              <a:t> R</a:t>
            </a:r>
            <a:endParaRPr lang="de-DE" sz="700"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978085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en-US" sz="2400" b="1" dirty="0">
                <a:solidFill>
                  <a:schemeClr val="bg1"/>
                </a:solidFill>
                <a:latin typeface="DM Sans" pitchFamily="2" charset="0"/>
                <a:cs typeface="Calibri Light" panose="020F0302020204030204" pitchFamily="34" charset="0"/>
              </a:rPr>
              <a:t>What Are R-Deeps, and How Do We Identify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353683" y="2057828"/>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Proteins whose interactome depends on RNA</a:t>
            </a:r>
          </a:p>
        </p:txBody>
      </p:sp>
      <p:sp>
        <p:nvSpPr>
          <p:cNvPr id="3" name="Bogen 2">
            <a:extLst>
              <a:ext uri="{FF2B5EF4-FFF2-40B4-BE49-F238E27FC236}">
                <a16:creationId xmlns:a16="http://schemas.microsoft.com/office/drawing/2014/main" id="{5A171479-B628-85A6-B980-1587490F0EA2}"/>
              </a:ext>
            </a:extLst>
          </p:cNvPr>
          <p:cNvSpPr/>
          <p:nvPr/>
        </p:nvSpPr>
        <p:spPr>
          <a:xfrm rot="19365738">
            <a:off x="3093446" y="1724094"/>
            <a:ext cx="2216306" cy="1512203"/>
          </a:xfrm>
          <a:prstGeom prst="arc">
            <a:avLst>
              <a:gd name="adj1" fmla="val 15404493"/>
              <a:gd name="adj2" fmla="val 663378"/>
            </a:avLst>
          </a:prstGeom>
          <a:ln w="28575" cap="flat" cmpd="sng" algn="ctr">
            <a:solidFill>
              <a:schemeClr val="bg1">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62596709-1292-F133-2D66-B3E485684927}"/>
              </a:ext>
            </a:extLst>
          </p:cNvPr>
          <p:cNvSpPr txBox="1"/>
          <p:nvPr/>
        </p:nvSpPr>
        <p:spPr>
          <a:xfrm>
            <a:off x="4157517" y="1297330"/>
            <a:ext cx="747677" cy="307777"/>
          </a:xfrm>
          <a:prstGeom prst="rect">
            <a:avLst/>
          </a:prstGeom>
          <a:noFill/>
          <a:ln>
            <a:noFill/>
          </a:ln>
        </p:spPr>
        <p:txBody>
          <a:bodyPr wrap="square" rtlCol="0">
            <a:spAutoFit/>
          </a:bodyPr>
          <a:lstStyle/>
          <a:p>
            <a:pPr algn="ctr"/>
            <a:r>
              <a:rPr lang="de-DE" sz="1400" b="1" dirty="0" err="1">
                <a:solidFill>
                  <a:schemeClr val="bg1"/>
                </a:solidFill>
                <a:latin typeface="DM Sans" pitchFamily="2" charset="0"/>
                <a:cs typeface="Calibri Light" panose="020F0302020204030204" pitchFamily="34" charset="0"/>
              </a:rPr>
              <a:t>RNase</a:t>
            </a:r>
            <a:endParaRPr lang="de-DE" dirty="0"/>
          </a:p>
        </p:txBody>
      </p:sp>
      <p:sp>
        <p:nvSpPr>
          <p:cNvPr id="13" name="Textfeld 12">
            <a:extLst>
              <a:ext uri="{FF2B5EF4-FFF2-40B4-BE49-F238E27FC236}">
                <a16:creationId xmlns:a16="http://schemas.microsoft.com/office/drawing/2014/main" id="{ECC8C9C5-ECDC-89BD-9AF6-9DB38FC14C03}"/>
              </a:ext>
            </a:extLst>
          </p:cNvPr>
          <p:cNvSpPr txBox="1"/>
          <p:nvPr/>
        </p:nvSpPr>
        <p:spPr>
          <a:xfrm>
            <a:off x="4905194" y="2057827"/>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pPr>
              <a:lnSpc>
                <a:spcPct val="150000"/>
              </a:lnSpc>
            </a:pPr>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b="1" dirty="0" err="1">
                <a:latin typeface="DM Sans" pitchFamily="2" charset="0"/>
              </a:rPr>
              <a:t>Column-wise</a:t>
            </a:r>
            <a:r>
              <a:rPr lang="de-DE" sz="1600" b="1"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572000" y="1022349"/>
            <a:ext cx="1769533" cy="338554"/>
          </a:xfrm>
          <a:prstGeom prst="rect">
            <a:avLst/>
          </a:prstGeom>
          <a:noFill/>
        </p:spPr>
        <p:txBody>
          <a:bodyPr wrap="square" rtlCol="0">
            <a:spAutoFit/>
          </a:bodyPr>
          <a:lstStyle/>
          <a:p>
            <a:r>
              <a:rPr lang="de-DE" sz="1600" b="1" dirty="0" err="1">
                <a:latin typeface="DM Sans" pitchFamily="2" charset="0"/>
              </a:rPr>
              <a:t>Row-wise</a:t>
            </a:r>
            <a:r>
              <a:rPr lang="de-DE" sz="1600" b="1" dirty="0">
                <a:latin typeface="DM Sans" pitchFamily="2" charset="0"/>
              </a:rPr>
              <a:t>:</a:t>
            </a:r>
          </a:p>
        </p:txBody>
      </p:sp>
    </p:spTree>
    <p:extLst>
      <p:ext uri="{BB962C8B-B14F-4D97-AF65-F5344CB8AC3E}">
        <p14:creationId xmlns:p14="http://schemas.microsoft.com/office/powerpoint/2010/main" val="194190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36078" y="4273729"/>
            <a:ext cx="3919544" cy="338554"/>
          </a:xfrm>
          <a:prstGeom prst="rect">
            <a:avLst/>
          </a:prstGeom>
          <a:noFill/>
        </p:spPr>
        <p:txBody>
          <a:bodyPr wrap="square">
            <a:spAutoFit/>
          </a:bodyPr>
          <a:lstStyle/>
          <a:p>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removal</a:t>
            </a:r>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of</a:t>
            </a:r>
            <a:r>
              <a:rPr lang="de-DE" sz="1600" b="1" dirty="0">
                <a:solidFill>
                  <a:schemeClr val="bg1"/>
                </a:solidFill>
                <a:latin typeface="DM Sans" pitchFamily="2" charset="0"/>
                <a:cs typeface="Calibri Light" panose="020F0302020204030204" pitchFamily="34" charset="0"/>
              </a:rPr>
              <a:t> 25 </a:t>
            </a:r>
            <a:r>
              <a:rPr lang="de-DE" sz="1600" b="1" dirty="0" err="1">
                <a:solidFill>
                  <a:schemeClr val="bg1"/>
                </a:solidFill>
                <a:latin typeface="DM Sans" pitchFamily="2" charset="0"/>
                <a:cs typeface="Calibri Light" panose="020F0302020204030204" pitchFamily="34" charset="0"/>
              </a:rPr>
              <a:t>proteins</a:t>
            </a:r>
            <a:endParaRPr lang="de-DE" sz="16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of RNA-</a:t>
            </a:r>
            <a:r>
              <a:rPr lang="de-DE" sz="2400" b="1" dirty="0" err="1">
                <a:solidFill>
                  <a:schemeClr val="bg1"/>
                </a:solidFill>
                <a:latin typeface="DM Sans" pitchFamily="2" charset="0"/>
                <a:cs typeface="Calibri Light" panose="020F0302020204030204" pitchFamily="34" charset="0"/>
              </a:rPr>
              <a:t>dependent</a:t>
            </a:r>
            <a:r>
              <a:rPr lang="de-DE" sz="2400" b="1" dirty="0">
                <a:solidFill>
                  <a:schemeClr val="bg1"/>
                </a:solidFill>
                <a:latin typeface="DM Sans" pitchFamily="2" charset="0"/>
                <a:cs typeface="Calibri Light" panose="020F0302020204030204" pitchFamily="34" charset="0"/>
              </a:rPr>
              <a:t> Proteins</a:t>
            </a:r>
          </a:p>
          <a:p>
            <a:pPr>
              <a:lnSpc>
                <a:spcPct val="150000"/>
              </a:lnSpc>
            </a:pP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18324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2" y="1074806"/>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1. 	Selection Criterion:</a:t>
            </a:r>
            <a:endParaRPr lang="en-US" sz="1600" b="1" baseline="30000" dirty="0">
              <a:solidFill>
                <a:schemeClr val="bg1"/>
              </a:solidFill>
              <a:latin typeface="DM Sans" pitchFamily="2" charset="0"/>
              <a:cs typeface="Calibri Light" panose="020F0302020204030204" pitchFamily="34" charset="0"/>
            </a:endParaRPr>
          </a:p>
          <a:p>
            <a:pPr algn="just">
              <a:tabLst>
                <a:tab pos="357188" algn="l"/>
              </a:tabLst>
            </a:pPr>
            <a:r>
              <a:rPr lang="en-US" dirty="0">
                <a:latin typeface="DM Sans" pitchFamily="2" charset="0"/>
              </a:rPr>
              <a:t>	The position of the global protein amount maximum across all 25 fractions shows an</a:t>
            </a:r>
            <a:br>
              <a:rPr lang="en-US" dirty="0">
                <a:latin typeface="DM Sans" pitchFamily="2" charset="0"/>
              </a:rPr>
            </a:br>
            <a:r>
              <a:rPr lang="en-US" dirty="0">
                <a:latin typeface="DM Sans" pitchFamily="2" charset="0"/>
              </a:rPr>
              <a:t>	absolute shift between control and RNase greater than one fraction.</a:t>
            </a:r>
            <a:endParaRPr lang="en-US" sz="11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3053030"/>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2. 	Selection Criterion:</a:t>
            </a:r>
          </a:p>
          <a:p>
            <a:pPr algn="just">
              <a:tabLst>
                <a:tab pos="357188" algn="l"/>
              </a:tabLst>
            </a:pPr>
            <a:r>
              <a:rPr lang="en-US" dirty="0">
                <a:latin typeface="DM Sans" pitchFamily="2" charset="0"/>
              </a:rPr>
              <a:t>	A significant difference in protein amount at the position of the global maximum in</a:t>
            </a:r>
            <a:br>
              <a:rPr lang="en-US" dirty="0">
                <a:latin typeface="DM Sans" pitchFamily="2" charset="0"/>
              </a:rPr>
            </a:br>
            <a:r>
              <a:rPr lang="en-US" dirty="0">
                <a:latin typeface="DM Sans" pitchFamily="2" charset="0"/>
              </a:rPr>
              <a:t>	control and the respective fraction in RNase.</a:t>
            </a:r>
            <a:endParaRPr lang="en-US" sz="1100"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417A2755-B217-267C-9000-07E4CED27D26}"/>
              </a:ext>
            </a:extLst>
          </p:cNvPr>
          <p:cNvSpPr txBox="1"/>
          <p:nvPr/>
        </p:nvSpPr>
        <p:spPr>
          <a:xfrm>
            <a:off x="4324832" y="2571750"/>
            <a:ext cx="859417" cy="307777"/>
          </a:xfrm>
          <a:prstGeom prst="rect">
            <a:avLst/>
          </a:prstGeom>
          <a:noFill/>
        </p:spPr>
        <p:txBody>
          <a:bodyPr wrap="square" rtlCol="0">
            <a:spAutoFit/>
          </a:bodyPr>
          <a:lstStyle/>
          <a:p>
            <a:r>
              <a:rPr lang="de-DE" b="1" i="1" dirty="0">
                <a:latin typeface="DM Sans" pitchFamily="2" charset="0"/>
              </a:rPr>
              <a:t>and</a:t>
            </a:r>
          </a:p>
        </p:txBody>
      </p:sp>
    </p:spTree>
    <p:extLst>
      <p:ext uri="{BB962C8B-B14F-4D97-AF65-F5344CB8AC3E}">
        <p14:creationId xmlns:p14="http://schemas.microsoft.com/office/powerpoint/2010/main" val="751628892"/>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1891</Words>
  <Application>Microsoft Office PowerPoint</Application>
  <PresentationFormat>Bildschirmpräsentation (16:9)</PresentationFormat>
  <Paragraphs>206</Paragraphs>
  <Slides>23</Slides>
  <Notes>12</Notes>
  <HiddenSlides>4</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23</vt:i4>
      </vt:variant>
    </vt:vector>
  </HeadingPairs>
  <TitlesOfParts>
    <vt:vector size="29" baseType="lpstr">
      <vt:lpstr>Amasis MT Pro Light</vt:lpstr>
      <vt:lpstr>DM Serif Display</vt:lpstr>
      <vt:lpstr>DM Sans</vt:lpstr>
      <vt:lpstr>Wingdings</vt:lpstr>
      <vt:lpstr>Arial</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Lennart Mueller</cp:lastModifiedBy>
  <cp:revision>48</cp:revision>
  <dcterms:modified xsi:type="dcterms:W3CDTF">2022-07-17T15:14:58Z</dcterms:modified>
</cp:coreProperties>
</file>